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9"/>
  </p:notesMasterIdLst>
  <p:sldIdLst>
    <p:sldId id="295" r:id="rId2"/>
    <p:sldId id="257" r:id="rId3"/>
    <p:sldId id="269" r:id="rId4"/>
    <p:sldId id="263" r:id="rId5"/>
    <p:sldId id="302" r:id="rId6"/>
    <p:sldId id="310" r:id="rId7"/>
    <p:sldId id="313" r:id="rId8"/>
    <p:sldId id="311" r:id="rId9"/>
    <p:sldId id="301" r:id="rId10"/>
    <p:sldId id="327" r:id="rId11"/>
    <p:sldId id="321" r:id="rId12"/>
    <p:sldId id="305" r:id="rId13"/>
    <p:sldId id="324" r:id="rId14"/>
    <p:sldId id="326" r:id="rId15"/>
    <p:sldId id="325" r:id="rId16"/>
    <p:sldId id="304" r:id="rId17"/>
    <p:sldId id="318" r:id="rId18"/>
    <p:sldId id="303" r:id="rId19"/>
    <p:sldId id="322" r:id="rId20"/>
    <p:sldId id="315" r:id="rId21"/>
    <p:sldId id="308" r:id="rId22"/>
    <p:sldId id="309" r:id="rId23"/>
    <p:sldId id="323" r:id="rId24"/>
    <p:sldId id="312" r:id="rId25"/>
    <p:sldId id="320" r:id="rId26"/>
    <p:sldId id="306" r:id="rId27"/>
    <p:sldId id="317" r:id="rId28"/>
  </p:sldIdLst>
  <p:sldSz cx="9144000" cy="5143500" type="screen16x9"/>
  <p:notesSz cx="6858000" cy="9144000"/>
  <p:embeddedFontLst>
    <p:embeddedFont>
      <p:font typeface="Montserrat" panose="00000500000000000000" pitchFamily="2" charset="0"/>
      <p:regular r:id="rId30"/>
      <p:bold r:id="rId31"/>
      <p:italic r:id="rId32"/>
      <p:boldItalic r:id="rId33"/>
    </p:embeddedFont>
    <p:embeddedFont>
      <p:font typeface="PT Serif" panose="020A06030405050202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5C65"/>
    <a:srgbClr val="F7D309"/>
    <a:srgbClr val="3F3239"/>
    <a:srgbClr val="E2DADF"/>
    <a:srgbClr val="8F7B87"/>
    <a:srgbClr val="F3F0E7"/>
    <a:srgbClr val="FFE1C1"/>
    <a:srgbClr val="7F6749"/>
    <a:srgbClr val="7D6372"/>
    <a:srgbClr val="3399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4EEC15-A9DF-411B-84D9-FE5B546B08F0}">
  <a:tblStyle styleId="{4E4EEC15-A9DF-411B-84D9-FE5B546B08F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D7A6AC-8C31-4B84-A4D2-314A5D9CE9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660"/>
  </p:normalViewPr>
  <p:slideViewPr>
    <p:cSldViewPr snapToGrid="0">
      <p:cViewPr varScale="1">
        <p:scale>
          <a:sx n="153" d="100"/>
          <a:sy n="153" d="100"/>
        </p:scale>
        <p:origin x="15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8365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596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3819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464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5550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697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005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519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7149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36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i="1">
                <a:solidFill>
                  <a:schemeClr val="accent1"/>
                </a:solidFill>
              </a:defRPr>
            </a:lvl1pPr>
            <a:lvl2pPr lvl="1" rtl="0">
              <a:spcBef>
                <a:spcPts val="0"/>
              </a:spcBef>
              <a:spcAft>
                <a:spcPts val="0"/>
              </a:spcAft>
              <a:buClr>
                <a:schemeClr val="accent1"/>
              </a:buClr>
              <a:buSzPts val="2400"/>
              <a:buNone/>
              <a:defRPr i="1">
                <a:solidFill>
                  <a:schemeClr val="accent1"/>
                </a:solidFill>
              </a:defRPr>
            </a:lvl2pPr>
            <a:lvl3pPr lvl="2" rtl="0">
              <a:spcBef>
                <a:spcPts val="0"/>
              </a:spcBef>
              <a:spcAft>
                <a:spcPts val="0"/>
              </a:spcAft>
              <a:buClr>
                <a:schemeClr val="accent1"/>
              </a:buClr>
              <a:buSzPts val="2400"/>
              <a:buNone/>
              <a:defRPr i="1">
                <a:solidFill>
                  <a:schemeClr val="accent1"/>
                </a:solidFill>
              </a:defRPr>
            </a:lvl3pPr>
            <a:lvl4pPr lvl="3" rtl="0">
              <a:spcBef>
                <a:spcPts val="0"/>
              </a:spcBef>
              <a:spcAft>
                <a:spcPts val="0"/>
              </a:spcAft>
              <a:buClr>
                <a:schemeClr val="accent1"/>
              </a:buClr>
              <a:buSzPts val="2400"/>
              <a:buNone/>
              <a:defRPr sz="2400" i="1">
                <a:solidFill>
                  <a:schemeClr val="accent1"/>
                </a:solidFill>
              </a:defRPr>
            </a:lvl4pPr>
            <a:lvl5pPr lvl="4" rtl="0">
              <a:spcBef>
                <a:spcPts val="0"/>
              </a:spcBef>
              <a:spcAft>
                <a:spcPts val="0"/>
              </a:spcAft>
              <a:buClr>
                <a:schemeClr val="accent1"/>
              </a:buClr>
              <a:buSzPts val="2400"/>
              <a:buNone/>
              <a:defRPr sz="2400" i="1">
                <a:solidFill>
                  <a:schemeClr val="accent1"/>
                </a:solidFill>
              </a:defRPr>
            </a:lvl5pPr>
            <a:lvl6pPr lvl="5" rtl="0">
              <a:spcBef>
                <a:spcPts val="0"/>
              </a:spcBef>
              <a:spcAft>
                <a:spcPts val="0"/>
              </a:spcAft>
              <a:buClr>
                <a:schemeClr val="accent1"/>
              </a:buClr>
              <a:buSzPts val="2400"/>
              <a:buNone/>
              <a:defRPr sz="2400" i="1">
                <a:solidFill>
                  <a:schemeClr val="accent1"/>
                </a:solidFill>
              </a:defRPr>
            </a:lvl6pPr>
            <a:lvl7pPr lvl="6" rtl="0">
              <a:spcBef>
                <a:spcPts val="0"/>
              </a:spcBef>
              <a:spcAft>
                <a:spcPts val="0"/>
              </a:spcAft>
              <a:buClr>
                <a:schemeClr val="accent1"/>
              </a:buClr>
              <a:buSzPts val="2400"/>
              <a:buNone/>
              <a:defRPr sz="2400" i="1">
                <a:solidFill>
                  <a:schemeClr val="accent1"/>
                </a:solidFill>
              </a:defRPr>
            </a:lvl7pPr>
            <a:lvl8pPr lvl="7" rtl="0">
              <a:spcBef>
                <a:spcPts val="0"/>
              </a:spcBef>
              <a:spcAft>
                <a:spcPts val="0"/>
              </a:spcAft>
              <a:buClr>
                <a:schemeClr val="accent1"/>
              </a:buClr>
              <a:buSzPts val="2400"/>
              <a:buNone/>
              <a:defRPr sz="2400" i="1">
                <a:solidFill>
                  <a:schemeClr val="accent1"/>
                </a:solidFill>
              </a:defRPr>
            </a:lvl8pPr>
            <a:lvl9pPr lvl="8" rtl="0">
              <a:spcBef>
                <a:spcPts val="0"/>
              </a:spcBef>
              <a:spcAft>
                <a:spcPts val="0"/>
              </a:spcAft>
              <a:buClr>
                <a:schemeClr val="accent1"/>
              </a:buClr>
              <a:buSzPts val="2400"/>
              <a:buNone/>
              <a:defRPr sz="2400" i="1">
                <a:solidFill>
                  <a:schemeClr val="accent1"/>
                </a:solidFill>
              </a:defRPr>
            </a:lvl9pPr>
          </a:lstStyle>
          <a:p>
            <a:endParaRPr/>
          </a:p>
        </p:txBody>
      </p:sp>
      <p:cxnSp>
        <p:nvCxnSpPr>
          <p:cNvPr id="15" name="Google Shape;15;p3"/>
          <p:cNvCxnSpPr/>
          <p:nvPr/>
        </p:nvCxnSpPr>
        <p:spPr>
          <a:xfrm rot="10800000">
            <a:off x="-15990" y="2933511"/>
            <a:ext cx="2476800" cy="0"/>
          </a:xfrm>
          <a:prstGeom prst="straightConnector1">
            <a:avLst/>
          </a:prstGeom>
          <a:noFill/>
          <a:ln w="9525" cap="flat" cmpd="sng">
            <a:solidFill>
              <a:schemeClr val="dk2"/>
            </a:solidFill>
            <a:prstDash val="solid"/>
            <a:round/>
            <a:headEnd type="oval"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626350" y="1346063"/>
            <a:ext cx="3644400" cy="32049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9" name="Google Shape;29;p6"/>
          <p:cNvSpPr txBox="1">
            <a:spLocks noGrp="1"/>
          </p:cNvSpPr>
          <p:nvPr>
            <p:ph type="body" idx="2"/>
          </p:nvPr>
        </p:nvSpPr>
        <p:spPr>
          <a:xfrm>
            <a:off x="4870698" y="1346063"/>
            <a:ext cx="3644400" cy="32049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title"/>
          </p:nvPr>
        </p:nvSpPr>
        <p:spPr>
          <a:xfrm>
            <a:off x="2318100" y="113175"/>
            <a:ext cx="45078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cxnSp>
        <p:nvCxnSpPr>
          <p:cNvPr id="31" name="Google Shape;31;p6"/>
          <p:cNvCxnSpPr/>
          <p:nvPr/>
        </p:nvCxnSpPr>
        <p:spPr>
          <a:xfrm rot="10800000">
            <a:off x="-23700" y="541800"/>
            <a:ext cx="2341800" cy="0"/>
          </a:xfrm>
          <a:prstGeom prst="straightConnector1">
            <a:avLst/>
          </a:prstGeom>
          <a:noFill/>
          <a:ln w="9525" cap="flat" cmpd="sng">
            <a:solidFill>
              <a:schemeClr val="dk2"/>
            </a:solidFill>
            <a:prstDash val="solid"/>
            <a:round/>
            <a:headEnd type="oval" w="med" len="med"/>
            <a:tailEnd type="none" w="med" len="med"/>
          </a:ln>
        </p:spPr>
      </p:cxnSp>
      <p:cxnSp>
        <p:nvCxnSpPr>
          <p:cNvPr id="32" name="Google Shape;32;p6"/>
          <p:cNvCxnSpPr/>
          <p:nvPr/>
        </p:nvCxnSpPr>
        <p:spPr>
          <a:xfrm>
            <a:off x="6825900" y="541800"/>
            <a:ext cx="2331300" cy="0"/>
          </a:xfrm>
          <a:prstGeom prst="straightConnector1">
            <a:avLst/>
          </a:prstGeom>
          <a:noFill/>
          <a:ln w="9525" cap="flat" cmpd="sng">
            <a:solidFill>
              <a:schemeClr val="dk2"/>
            </a:solidFill>
            <a:prstDash val="solid"/>
            <a:round/>
            <a:headEnd type="oval" w="med" len="med"/>
            <a:tailEnd type="none" w="med" len="med"/>
          </a:ln>
        </p:spPr>
      </p:cxnSp>
      <p:sp>
        <p:nvSpPr>
          <p:cNvPr id="33" name="Google Shape;33;p6"/>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2318100" y="113175"/>
            <a:ext cx="45078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cxnSp>
        <p:nvCxnSpPr>
          <p:cNvPr id="44" name="Google Shape;44;p8"/>
          <p:cNvCxnSpPr/>
          <p:nvPr/>
        </p:nvCxnSpPr>
        <p:spPr>
          <a:xfrm rot="10800000">
            <a:off x="-23700" y="541800"/>
            <a:ext cx="2341800" cy="0"/>
          </a:xfrm>
          <a:prstGeom prst="straightConnector1">
            <a:avLst/>
          </a:prstGeom>
          <a:noFill/>
          <a:ln w="9525" cap="flat" cmpd="sng">
            <a:solidFill>
              <a:schemeClr val="dk2"/>
            </a:solidFill>
            <a:prstDash val="solid"/>
            <a:round/>
            <a:headEnd type="oval" w="med" len="med"/>
            <a:tailEnd type="none" w="med" len="med"/>
          </a:ln>
        </p:spPr>
      </p:cxnSp>
      <p:cxnSp>
        <p:nvCxnSpPr>
          <p:cNvPr id="45" name="Google Shape;45;p8"/>
          <p:cNvCxnSpPr/>
          <p:nvPr/>
        </p:nvCxnSpPr>
        <p:spPr>
          <a:xfrm>
            <a:off x="6825900" y="541800"/>
            <a:ext cx="2331300" cy="0"/>
          </a:xfrm>
          <a:prstGeom prst="straightConnector1">
            <a:avLst/>
          </a:prstGeom>
          <a:noFill/>
          <a:ln w="9525" cap="flat" cmpd="sng">
            <a:solidFill>
              <a:schemeClr val="dk2"/>
            </a:solidFill>
            <a:prstDash val="solid"/>
            <a:round/>
            <a:headEnd type="oval" w="med" len="med"/>
            <a:tailEnd type="none" w="med" len="med"/>
          </a:ln>
        </p:spPr>
      </p:cxnSp>
      <p:sp>
        <p:nvSpPr>
          <p:cNvPr id="46" name="Google Shape;46;p8"/>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30350" y="206000"/>
            <a:ext cx="42834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1pPr>
            <a:lvl2pPr lvl="1"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2pPr>
            <a:lvl3pPr lvl="2"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3pPr>
            <a:lvl4pPr lvl="3"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4pPr>
            <a:lvl5pPr lvl="4"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5pPr>
            <a:lvl6pPr lvl="5"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6pPr>
            <a:lvl7pPr lvl="6"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7pPr>
            <a:lvl8pPr lvl="7"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8pPr>
            <a:lvl9pPr lvl="8"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17100" y="1269863"/>
            <a:ext cx="7909800" cy="3215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60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1pPr>
            <a:lvl2pPr marL="914400" lvl="1" indent="-381000">
              <a:lnSpc>
                <a:spcPct val="115000"/>
              </a:lnSpc>
              <a:spcBef>
                <a:spcPts val="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2pPr>
            <a:lvl3pPr marL="1371600" lvl="2" indent="-381000">
              <a:lnSpc>
                <a:spcPct val="115000"/>
              </a:lnSpc>
              <a:spcBef>
                <a:spcPts val="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3pPr>
            <a:lvl4pPr marL="1828800" lvl="3"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4pPr>
            <a:lvl5pPr marL="2286000" lvl="4"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5pPr>
            <a:lvl6pPr marL="2743200" lvl="5"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6pPr>
            <a:lvl7pPr marL="3200400" lvl="6"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7pPr>
            <a:lvl8pPr marL="3657600" lvl="7"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8pPr>
            <a:lvl9pPr marL="4114800" lvl="8"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lvl="0" algn="ctr">
              <a:buNone/>
              <a:defRPr sz="1300">
                <a:solidFill>
                  <a:schemeClr val="accent1"/>
                </a:solidFill>
                <a:latin typeface="PT Serif"/>
                <a:ea typeface="PT Serif"/>
                <a:cs typeface="PT Serif"/>
                <a:sym typeface="PT Serif"/>
              </a:defRPr>
            </a:lvl1pPr>
            <a:lvl2pPr lvl="1" algn="ctr">
              <a:buNone/>
              <a:defRPr sz="1300">
                <a:solidFill>
                  <a:schemeClr val="accent1"/>
                </a:solidFill>
                <a:latin typeface="PT Serif"/>
                <a:ea typeface="PT Serif"/>
                <a:cs typeface="PT Serif"/>
                <a:sym typeface="PT Serif"/>
              </a:defRPr>
            </a:lvl2pPr>
            <a:lvl3pPr lvl="2" algn="ctr">
              <a:buNone/>
              <a:defRPr sz="1300">
                <a:solidFill>
                  <a:schemeClr val="accent1"/>
                </a:solidFill>
                <a:latin typeface="PT Serif"/>
                <a:ea typeface="PT Serif"/>
                <a:cs typeface="PT Serif"/>
                <a:sym typeface="PT Serif"/>
              </a:defRPr>
            </a:lvl3pPr>
            <a:lvl4pPr lvl="3" algn="ctr">
              <a:buNone/>
              <a:defRPr sz="1300">
                <a:solidFill>
                  <a:schemeClr val="accent1"/>
                </a:solidFill>
                <a:latin typeface="PT Serif"/>
                <a:ea typeface="PT Serif"/>
                <a:cs typeface="PT Serif"/>
                <a:sym typeface="PT Serif"/>
              </a:defRPr>
            </a:lvl4pPr>
            <a:lvl5pPr lvl="4" algn="ctr">
              <a:buNone/>
              <a:defRPr sz="1300">
                <a:solidFill>
                  <a:schemeClr val="accent1"/>
                </a:solidFill>
                <a:latin typeface="PT Serif"/>
                <a:ea typeface="PT Serif"/>
                <a:cs typeface="PT Serif"/>
                <a:sym typeface="PT Serif"/>
              </a:defRPr>
            </a:lvl5pPr>
            <a:lvl6pPr lvl="5" algn="ctr">
              <a:buNone/>
              <a:defRPr sz="1300">
                <a:solidFill>
                  <a:schemeClr val="accent1"/>
                </a:solidFill>
                <a:latin typeface="PT Serif"/>
                <a:ea typeface="PT Serif"/>
                <a:cs typeface="PT Serif"/>
                <a:sym typeface="PT Serif"/>
              </a:defRPr>
            </a:lvl6pPr>
            <a:lvl7pPr lvl="6" algn="ctr">
              <a:buNone/>
              <a:defRPr sz="1300">
                <a:solidFill>
                  <a:schemeClr val="accent1"/>
                </a:solidFill>
                <a:latin typeface="PT Serif"/>
                <a:ea typeface="PT Serif"/>
                <a:cs typeface="PT Serif"/>
                <a:sym typeface="PT Serif"/>
              </a:defRPr>
            </a:lvl7pPr>
            <a:lvl8pPr lvl="7" algn="ctr">
              <a:buNone/>
              <a:defRPr sz="1300">
                <a:solidFill>
                  <a:schemeClr val="accent1"/>
                </a:solidFill>
                <a:latin typeface="PT Serif"/>
                <a:ea typeface="PT Serif"/>
                <a:cs typeface="PT Serif"/>
                <a:sym typeface="PT Serif"/>
              </a:defRPr>
            </a:lvl8pPr>
            <a:lvl9pPr lvl="8" algn="ctr">
              <a:buNone/>
              <a:defRPr sz="1300">
                <a:solidFill>
                  <a:schemeClr val="accent1"/>
                </a:solidFill>
                <a:latin typeface="PT Serif"/>
                <a:ea typeface="PT Serif"/>
                <a:cs typeface="PT Serif"/>
                <a:sym typeface="PT Serif"/>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n.wikipedia.org/wiki/Catechism_of_Martynas_Ma%C5%BEvydas"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6B411-5FED-4447-93C7-02E735FA7CB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a:p>
        </p:txBody>
      </p:sp>
      <p:sp>
        <p:nvSpPr>
          <p:cNvPr id="5" name="TextBox 4">
            <a:extLst>
              <a:ext uri="{FF2B5EF4-FFF2-40B4-BE49-F238E27FC236}">
                <a16:creationId xmlns:a16="http://schemas.microsoft.com/office/drawing/2014/main" id="{3F8C4E5A-B864-47AA-83DA-5202AEE1BF38}"/>
              </a:ext>
            </a:extLst>
          </p:cNvPr>
          <p:cNvSpPr txBox="1"/>
          <p:nvPr/>
        </p:nvSpPr>
        <p:spPr>
          <a:xfrm>
            <a:off x="1217745" y="3492732"/>
            <a:ext cx="4419657" cy="1015663"/>
          </a:xfrm>
          <a:prstGeom prst="rect">
            <a:avLst/>
          </a:prstGeom>
          <a:noFill/>
        </p:spPr>
        <p:txBody>
          <a:bodyPr wrap="square">
            <a:spAutoFit/>
          </a:bodyPr>
          <a:lstStyle/>
          <a:p>
            <a:r>
              <a:rPr lang="fr-FR" sz="6000" dirty="0">
                <a:solidFill>
                  <a:schemeClr val="tx2"/>
                </a:solidFill>
                <a:latin typeface="PT Serif" panose="020A0603040505020204" pitchFamily="18" charset="0"/>
                <a:ea typeface="Yu Gothic" panose="020B0400000000000000" pitchFamily="34" charset="-128"/>
              </a:rPr>
              <a:t>LITHUANIA</a:t>
            </a:r>
            <a:endParaRPr lang="en-GB" sz="1100" dirty="0">
              <a:solidFill>
                <a:schemeClr val="tx2"/>
              </a:solidFill>
              <a:latin typeface="PT Serif" panose="020A0603040505020204" pitchFamily="18" charset="0"/>
              <a:ea typeface="Yu Gothic" panose="020B0400000000000000" pitchFamily="34" charset="-128"/>
            </a:endParaRPr>
          </a:p>
        </p:txBody>
      </p:sp>
      <p:sp>
        <p:nvSpPr>
          <p:cNvPr id="7" name="Rectangle 6">
            <a:extLst>
              <a:ext uri="{FF2B5EF4-FFF2-40B4-BE49-F238E27FC236}">
                <a16:creationId xmlns:a16="http://schemas.microsoft.com/office/drawing/2014/main" id="{EBA13077-E1DB-4910-98CC-DF3312AF42E8}"/>
              </a:ext>
            </a:extLst>
          </p:cNvPr>
          <p:cNvSpPr/>
          <p:nvPr/>
        </p:nvSpPr>
        <p:spPr>
          <a:xfrm>
            <a:off x="1084277" y="1410988"/>
            <a:ext cx="6975446" cy="3034932"/>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2050" name="Picture 2">
            <a:extLst>
              <a:ext uri="{FF2B5EF4-FFF2-40B4-BE49-F238E27FC236}">
                <a16:creationId xmlns:a16="http://schemas.microsoft.com/office/drawing/2014/main" id="{8231A18A-3144-44DC-ACAC-240211B8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99081"/>
            <a:ext cx="5119553" cy="384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8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AEF161-F0FE-4DAC-8DBA-FC35554C40A1}"/>
              </a:ext>
            </a:extLst>
          </p:cNvPr>
          <p:cNvSpPr/>
          <p:nvPr/>
        </p:nvSpPr>
        <p:spPr>
          <a:xfrm>
            <a:off x="387457" y="411419"/>
            <a:ext cx="4649492" cy="174356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E76F197E-3433-426E-A243-816A7D049802}"/>
              </a:ext>
            </a:extLst>
          </p:cNvPr>
          <p:cNvSpPr/>
          <p:nvPr/>
        </p:nvSpPr>
        <p:spPr>
          <a:xfrm>
            <a:off x="387457" y="2346358"/>
            <a:ext cx="4649492" cy="234187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4" name="TextBox 3">
            <a:extLst>
              <a:ext uri="{FF2B5EF4-FFF2-40B4-BE49-F238E27FC236}">
                <a16:creationId xmlns:a16="http://schemas.microsoft.com/office/drawing/2014/main" id="{F9D8CE83-B221-4E5B-B61E-7E84B4441D45}"/>
              </a:ext>
            </a:extLst>
          </p:cNvPr>
          <p:cNvSpPr txBox="1"/>
          <p:nvPr/>
        </p:nvSpPr>
        <p:spPr>
          <a:xfrm>
            <a:off x="503694" y="2393912"/>
            <a:ext cx="4417017" cy="2246769"/>
          </a:xfrm>
          <a:prstGeom prst="rect">
            <a:avLst/>
          </a:prstGeom>
          <a:noFill/>
        </p:spPr>
        <p:txBody>
          <a:bodyPr wrap="square">
            <a:spAutoFit/>
          </a:bodyPr>
          <a:lstStyle/>
          <a:p>
            <a:pPr algn="just"/>
            <a:r>
              <a:rPr lang="en-GB" b="0" i="0" dirty="0">
                <a:solidFill>
                  <a:schemeClr val="tx1"/>
                </a:solidFill>
                <a:effectLst/>
                <a:latin typeface="PT Serif" panose="020A0603040505020204" pitchFamily="18" charset="0"/>
              </a:rPr>
              <a:t>Aside from a brief period of independence from 1918 to 1940, Lithuania was occupied by Russia beginning in 1795, was controlled by </a:t>
            </a:r>
            <a:r>
              <a:rPr lang="en-GB" dirty="0">
                <a:solidFill>
                  <a:schemeClr val="tx1"/>
                </a:solidFill>
                <a:latin typeface="PT Serif" panose="020A0603040505020204" pitchFamily="18" charset="0"/>
              </a:rPr>
              <a:t>Germany</a:t>
            </a:r>
            <a:r>
              <a:rPr lang="en-GB" b="0" i="0" dirty="0">
                <a:solidFill>
                  <a:schemeClr val="tx1"/>
                </a:solidFill>
                <a:effectLst/>
                <a:latin typeface="PT Serif" panose="020A0603040505020204" pitchFamily="18" charset="0"/>
              </a:rPr>
              <a:t> for a brief period during </a:t>
            </a:r>
            <a:r>
              <a:rPr lang="en-GB" dirty="0">
                <a:solidFill>
                  <a:schemeClr val="tx1"/>
                </a:solidFill>
                <a:latin typeface="PT Serif" panose="020A0603040505020204" pitchFamily="18" charset="0"/>
              </a:rPr>
              <a:t>World War II</a:t>
            </a:r>
            <a:r>
              <a:rPr lang="en-GB" b="0" i="0" dirty="0">
                <a:solidFill>
                  <a:schemeClr val="tx1"/>
                </a:solidFill>
                <a:effectLst/>
                <a:latin typeface="PT Serif" panose="020A0603040505020204" pitchFamily="18" charset="0"/>
              </a:rPr>
              <a:t>, and was incorporated into the </a:t>
            </a:r>
            <a:r>
              <a:rPr lang="en-GB" dirty="0">
                <a:solidFill>
                  <a:schemeClr val="tx1"/>
                </a:solidFill>
                <a:latin typeface="PT Serif" panose="020A0603040505020204" pitchFamily="18" charset="0"/>
              </a:rPr>
              <a:t>U.S.S.R.</a:t>
            </a:r>
            <a:r>
              <a:rPr lang="en-GB" b="0" i="0" dirty="0">
                <a:solidFill>
                  <a:schemeClr val="tx1"/>
                </a:solidFill>
                <a:effectLst/>
                <a:latin typeface="PT Serif" panose="020A0603040505020204" pitchFamily="18" charset="0"/>
              </a:rPr>
              <a:t> in 1944 as one of its </a:t>
            </a:r>
            <a:r>
              <a:rPr lang="en-GB" dirty="0">
                <a:solidFill>
                  <a:schemeClr val="tx1"/>
                </a:solidFill>
                <a:latin typeface="PT Serif" panose="020A0603040505020204" pitchFamily="18" charset="0"/>
              </a:rPr>
              <a:t>constituent </a:t>
            </a:r>
            <a:r>
              <a:rPr lang="en-GB" b="0" i="0" dirty="0">
                <a:solidFill>
                  <a:schemeClr val="tx1"/>
                </a:solidFill>
                <a:effectLst/>
                <a:latin typeface="PT Serif" panose="020A0603040505020204" pitchFamily="18" charset="0"/>
              </a:rPr>
              <a:t>republics. On March 11, 1990, Lithuania declared its independence by a unanimous vote of its newly elected parliament. The new Soviet parliament acknowledged Lithuania’s independence on September 6, 1991. </a:t>
            </a:r>
            <a:endParaRPr lang="en-GB" dirty="0">
              <a:solidFill>
                <a:schemeClr val="tx1"/>
              </a:solidFill>
              <a:latin typeface="PT Serif" panose="020A0603040505020204" pitchFamily="18" charset="0"/>
            </a:endParaRPr>
          </a:p>
        </p:txBody>
      </p:sp>
      <p:sp>
        <p:nvSpPr>
          <p:cNvPr id="10" name="TextBox 9">
            <a:extLst>
              <a:ext uri="{FF2B5EF4-FFF2-40B4-BE49-F238E27FC236}">
                <a16:creationId xmlns:a16="http://schemas.microsoft.com/office/drawing/2014/main" id="{6A2EB4D7-8DEA-48CE-A5E3-0F57C7B59C7A}"/>
              </a:ext>
            </a:extLst>
          </p:cNvPr>
          <p:cNvSpPr txBox="1"/>
          <p:nvPr/>
        </p:nvSpPr>
        <p:spPr>
          <a:xfrm>
            <a:off x="503694" y="590701"/>
            <a:ext cx="4417017" cy="1384995"/>
          </a:xfrm>
          <a:prstGeom prst="rect">
            <a:avLst/>
          </a:prstGeom>
          <a:noFill/>
        </p:spPr>
        <p:txBody>
          <a:bodyPr wrap="square">
            <a:spAutoFit/>
          </a:bodyPr>
          <a:lstStyle/>
          <a:p>
            <a:pPr algn="just"/>
            <a:r>
              <a:rPr lang="en-GB" dirty="0">
                <a:latin typeface="PT Serif" panose="020A0603040505020204" pitchFamily="18" charset="0"/>
              </a:rPr>
              <a:t>Lithuania, country of north-eastern Europe, the southernmost and largest of the three Baltic states. Lithuania was a powerful empire that dominated much of eastern Europe in the 14th–16th centuries before becoming part of the Polish-Lithuanian confederation for the next two centuries.</a:t>
            </a:r>
          </a:p>
        </p:txBody>
      </p:sp>
      <p:pic>
        <p:nvPicPr>
          <p:cNvPr id="4100" name="Picture 4">
            <a:extLst>
              <a:ext uri="{FF2B5EF4-FFF2-40B4-BE49-F238E27FC236}">
                <a16:creationId xmlns:a16="http://schemas.microsoft.com/office/drawing/2014/main" id="{8F3E7D72-FDB8-4654-B1EF-97E6DAAB1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33"/>
          <a:stretch/>
        </p:blipFill>
        <p:spPr bwMode="auto">
          <a:xfrm>
            <a:off x="5269424" y="407617"/>
            <a:ext cx="3543809" cy="428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60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pic>
        <p:nvPicPr>
          <p:cNvPr id="3" name="Picture 2" descr="30 years of independence: can Lithuania celebrate? | eurotopics.net">
            <a:extLst>
              <a:ext uri="{FF2B5EF4-FFF2-40B4-BE49-F238E27FC236}">
                <a16:creationId xmlns:a16="http://schemas.microsoft.com/office/drawing/2014/main" id="{1F3BB56D-B462-458C-8309-0A0F4A363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021" y="434300"/>
            <a:ext cx="5677958" cy="3406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EC9D1B-33D6-4776-8E53-5C631EC22F6F}"/>
              </a:ext>
            </a:extLst>
          </p:cNvPr>
          <p:cNvSpPr txBox="1"/>
          <p:nvPr/>
        </p:nvSpPr>
        <p:spPr>
          <a:xfrm>
            <a:off x="1733021" y="3949563"/>
            <a:ext cx="5677958" cy="800219"/>
          </a:xfrm>
          <a:prstGeom prst="rect">
            <a:avLst/>
          </a:prstGeom>
          <a:noFill/>
        </p:spPr>
        <p:txBody>
          <a:bodyPr wrap="square">
            <a:spAutoFit/>
          </a:bodyPr>
          <a:lstStyle/>
          <a:p>
            <a:pPr algn="ctr"/>
            <a:r>
              <a:rPr lang="lt-LT" sz="1600" dirty="0">
                <a:solidFill>
                  <a:srgbClr val="6C5C65"/>
                </a:solidFill>
                <a:effectLst/>
                <a:latin typeface="PT Serif" panose="020A0603040505020204" pitchFamily="18" charset="0"/>
                <a:ea typeface="Calibri" panose="020F0502020204030204" pitchFamily="34" charset="0"/>
                <a:cs typeface="Times New Roman" panose="02020603050405020304" pitchFamily="18" charset="0"/>
              </a:rPr>
              <a:t>LITHUANIA</a:t>
            </a:r>
            <a:r>
              <a:rPr lang="en-US" sz="1600" dirty="0">
                <a:solidFill>
                  <a:srgbClr val="6C5C65"/>
                </a:solidFill>
                <a:effectLst/>
                <a:latin typeface="PT Serif" panose="020A0603040505020204" pitchFamily="18" charset="0"/>
                <a:ea typeface="Calibri" panose="020F0502020204030204" pitchFamily="34" charset="0"/>
                <a:cs typeface="Times New Roman" panose="02020603050405020304" pitchFamily="18" charset="0"/>
              </a:rPr>
              <a:t> IS A RELATIVELY “NEW” COUNTRY AS IT HAS ITS INDEPENDENCE ONLY SINCE 1990.</a:t>
            </a:r>
            <a:endParaRPr lang="en-GB" sz="1600" dirty="0">
              <a:solidFill>
                <a:srgbClr val="6C5C65"/>
              </a:solidFill>
              <a:effectLst/>
              <a:latin typeface="PT Serif" panose="020A0603040505020204" pitchFamily="18" charset="0"/>
              <a:ea typeface="Calibri" panose="020F0502020204030204" pitchFamily="34" charset="0"/>
              <a:cs typeface="Times New Roman" panose="02020603050405020304" pitchFamily="18" charset="0"/>
            </a:endParaRPr>
          </a:p>
          <a:p>
            <a:pPr algn="ctr"/>
            <a:endParaRPr lang="en-GB" sz="1400" dirty="0">
              <a:solidFill>
                <a:schemeClr val="tx1"/>
              </a:solidFill>
            </a:endParaRPr>
          </a:p>
        </p:txBody>
      </p:sp>
      <p:cxnSp>
        <p:nvCxnSpPr>
          <p:cNvPr id="6" name="Straight Connector 5">
            <a:extLst>
              <a:ext uri="{FF2B5EF4-FFF2-40B4-BE49-F238E27FC236}">
                <a16:creationId xmlns:a16="http://schemas.microsoft.com/office/drawing/2014/main" id="{7841CF0D-A1A9-40D4-AB15-E12A70DE9228}"/>
              </a:ext>
            </a:extLst>
          </p:cNvPr>
          <p:cNvCxnSpPr>
            <a:cxnSpLocks/>
          </p:cNvCxnSpPr>
          <p:nvPr/>
        </p:nvCxnSpPr>
        <p:spPr>
          <a:xfrm>
            <a:off x="0" y="4096720"/>
            <a:ext cx="1733021" cy="0"/>
          </a:xfrm>
          <a:prstGeom prst="line">
            <a:avLst/>
          </a:prstGeom>
          <a:ln w="19050">
            <a:solidFill>
              <a:srgbClr val="6C5C6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BAAA45-F859-4C0C-83CD-8AE9831F8752}"/>
              </a:ext>
            </a:extLst>
          </p:cNvPr>
          <p:cNvCxnSpPr>
            <a:cxnSpLocks/>
          </p:cNvCxnSpPr>
          <p:nvPr/>
        </p:nvCxnSpPr>
        <p:spPr>
          <a:xfrm>
            <a:off x="7410979" y="4112218"/>
            <a:ext cx="1733021" cy="0"/>
          </a:xfrm>
          <a:prstGeom prst="line">
            <a:avLst/>
          </a:prstGeom>
          <a:ln w="19050">
            <a:solidFill>
              <a:srgbClr val="6C5C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05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617365" y="2571750"/>
            <a:ext cx="3179428" cy="7507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0" i="1" dirty="0">
                <a:solidFill>
                  <a:srgbClr val="6C5C65"/>
                </a:solidFill>
                <a:latin typeface="PT Serif" panose="020A0603040505020204" pitchFamily="18" charset="0"/>
                <a:sym typeface="PT Serif"/>
              </a:rPr>
              <a:t>TRADITIONS</a:t>
            </a:r>
            <a:endParaRPr b="0" i="1" dirty="0">
              <a:solidFill>
                <a:srgbClr val="6C5C65"/>
              </a:solidFill>
            </a:endParaRPr>
          </a:p>
        </p:txBody>
      </p:sp>
      <p:sp>
        <p:nvSpPr>
          <p:cNvPr id="82" name="Google Shape;82;p14"/>
          <p:cNvSpPr txBox="1">
            <a:spLocks noGrp="1"/>
          </p:cNvSpPr>
          <p:nvPr>
            <p:ph type="subTitle" idx="1"/>
          </p:nvPr>
        </p:nvSpPr>
        <p:spPr>
          <a:xfrm>
            <a:off x="1493240" y="2102038"/>
            <a:ext cx="897709" cy="7716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i="0" dirty="0">
                <a:solidFill>
                  <a:schemeClr val="tx2"/>
                </a:solidFill>
              </a:rPr>
              <a:t>03</a:t>
            </a:r>
          </a:p>
        </p:txBody>
      </p:sp>
    </p:spTree>
    <p:extLst>
      <p:ext uri="{BB962C8B-B14F-4D97-AF65-F5344CB8AC3E}">
        <p14:creationId xmlns:p14="http://schemas.microsoft.com/office/powerpoint/2010/main" val="242131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340F650-8E5A-4F5A-B2EA-2F2894189C1D}"/>
              </a:ext>
            </a:extLst>
          </p:cNvPr>
          <p:cNvCxnSpPr>
            <a:cxnSpLocks/>
          </p:cNvCxnSpPr>
          <p:nvPr/>
        </p:nvCxnSpPr>
        <p:spPr>
          <a:xfrm flipV="1">
            <a:off x="325464" y="0"/>
            <a:ext cx="1" cy="51435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1030" name="Picture 6" descr="Užgavėnės Lietuvoje 2019 metais">
            <a:extLst>
              <a:ext uri="{FF2B5EF4-FFF2-40B4-BE49-F238E27FC236}">
                <a16:creationId xmlns:a16="http://schemas.microsoft.com/office/drawing/2014/main" id="{ACF208DC-DCC8-4478-98C3-A6C9ACA5BA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87" t="5120" r="1757" b="16187"/>
          <a:stretch/>
        </p:blipFill>
        <p:spPr bwMode="auto">
          <a:xfrm>
            <a:off x="4864043" y="836912"/>
            <a:ext cx="4063200" cy="19872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ip Lietuvoje buvo švenčiamos Užgavėnės?">
            <a:extLst>
              <a:ext uri="{FF2B5EF4-FFF2-40B4-BE49-F238E27FC236}">
                <a16:creationId xmlns:a16="http://schemas.microsoft.com/office/drawing/2014/main" id="{8D5C8716-E29E-4E1B-AAD6-AF229A2175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28" b="11848"/>
          <a:stretch/>
        </p:blipFill>
        <p:spPr bwMode="auto">
          <a:xfrm>
            <a:off x="4846350" y="2927925"/>
            <a:ext cx="4098587" cy="18657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žgavėnių tradicijos: Morė, Gavėnas, Lašininis, Kanapinis ir kiek kartų  reikia valgyti | We love Lithuania">
            <a:extLst>
              <a:ext uri="{FF2B5EF4-FFF2-40B4-BE49-F238E27FC236}">
                <a16:creationId xmlns:a16="http://schemas.microsoft.com/office/drawing/2014/main" id="{3CAF03ED-2949-493F-989D-22E28CC2F3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03" b="8524"/>
          <a:stretch/>
        </p:blipFill>
        <p:spPr bwMode="auto">
          <a:xfrm>
            <a:off x="584251" y="2927926"/>
            <a:ext cx="4155833" cy="18657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FF8FF65-6DE0-4FD8-A8BB-0D56F9410DA5}"/>
              </a:ext>
            </a:extLst>
          </p:cNvPr>
          <p:cNvSpPr txBox="1"/>
          <p:nvPr/>
        </p:nvSpPr>
        <p:spPr>
          <a:xfrm>
            <a:off x="-9295" y="533111"/>
            <a:ext cx="4673406" cy="584775"/>
          </a:xfrm>
          <a:prstGeom prst="rect">
            <a:avLst/>
          </a:prstGeom>
          <a:noFill/>
          <a:ln>
            <a:noFill/>
          </a:ln>
        </p:spPr>
        <p:txBody>
          <a:bodyPr wrap="square">
            <a:spAutoFit/>
          </a:bodyPr>
          <a:lstStyle/>
          <a:p>
            <a:pPr algn="ctr" fontAlgn="base"/>
            <a:r>
              <a:rPr lang="en-GB" sz="3200" i="1" dirty="0">
                <a:solidFill>
                  <a:srgbClr val="FFFFFF"/>
                </a:solidFill>
                <a:latin typeface="PT Serif" panose="020A0603040505020204" pitchFamily="18" charset="0"/>
              </a:rPr>
              <a:t>SHROVE TUESDAY</a:t>
            </a:r>
            <a:endParaRPr lang="en-GB" i="1" dirty="0">
              <a:latin typeface="PT Serif" panose="020A0603040505020204" pitchFamily="18" charset="0"/>
            </a:endParaRPr>
          </a:p>
        </p:txBody>
      </p:sp>
      <p:sp>
        <p:nvSpPr>
          <p:cNvPr id="12" name="TextBox 11">
            <a:extLst>
              <a:ext uri="{FF2B5EF4-FFF2-40B4-BE49-F238E27FC236}">
                <a16:creationId xmlns:a16="http://schemas.microsoft.com/office/drawing/2014/main" id="{96F7B0C6-8B50-450C-8A6E-05F5F8B938B3}"/>
              </a:ext>
            </a:extLst>
          </p:cNvPr>
          <p:cNvSpPr txBox="1"/>
          <p:nvPr/>
        </p:nvSpPr>
        <p:spPr>
          <a:xfrm>
            <a:off x="584251" y="1486528"/>
            <a:ext cx="4079860" cy="1169551"/>
          </a:xfrm>
          <a:prstGeom prst="rect">
            <a:avLst/>
          </a:prstGeom>
          <a:noFill/>
        </p:spPr>
        <p:txBody>
          <a:bodyPr wrap="square">
            <a:spAutoFit/>
          </a:bodyPr>
          <a:lstStyle/>
          <a:p>
            <a:pPr algn="just"/>
            <a:r>
              <a:rPr lang="en-GB" dirty="0">
                <a:latin typeface="PT Serif" panose="020A0603040505020204" pitchFamily="18" charset="0"/>
              </a:rPr>
              <a:t>Participants of the carnival of </a:t>
            </a:r>
            <a:r>
              <a:rPr lang="en-GB" dirty="0" err="1">
                <a:latin typeface="PT Serif" panose="020A0603040505020204" pitchFamily="18" charset="0"/>
              </a:rPr>
              <a:t>ShRove</a:t>
            </a:r>
            <a:r>
              <a:rPr lang="en-GB" dirty="0">
                <a:latin typeface="PT Serif" panose="020A0603040505020204" pitchFamily="18" charset="0"/>
              </a:rPr>
              <a:t> Tuesday wear impressive masks of the characters of this celebration, eat countless pancakes and other fat dishes, watch characters symbolizing spring and winter fight with each other.</a:t>
            </a:r>
          </a:p>
        </p:txBody>
      </p:sp>
      <p:cxnSp>
        <p:nvCxnSpPr>
          <p:cNvPr id="6" name="Straight Connector 5">
            <a:extLst>
              <a:ext uri="{FF2B5EF4-FFF2-40B4-BE49-F238E27FC236}">
                <a16:creationId xmlns:a16="http://schemas.microsoft.com/office/drawing/2014/main" id="{13E14197-D3A9-4C27-90C0-F7832BC05BC3}"/>
              </a:ext>
            </a:extLst>
          </p:cNvPr>
          <p:cNvCxnSpPr>
            <a:cxnSpLocks/>
          </p:cNvCxnSpPr>
          <p:nvPr/>
        </p:nvCxnSpPr>
        <p:spPr>
          <a:xfrm>
            <a:off x="0" y="1201119"/>
            <a:ext cx="390557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880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678A34-45A1-4034-8C83-DC35BEAA602A}"/>
              </a:ext>
            </a:extLst>
          </p:cNvPr>
          <p:cNvSpPr/>
          <p:nvPr/>
        </p:nvSpPr>
        <p:spPr>
          <a:xfrm>
            <a:off x="4297650" y="712922"/>
            <a:ext cx="3231397" cy="384972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pic>
        <p:nvPicPr>
          <p:cNvPr id="2050" name="Picture 2" descr="Verbų sekmadienis – širdžių atvėrimo Kristui šventė | Internetinis  Dienraštis &amp;quot;Atspindžiai&amp;quot;">
            <a:extLst>
              <a:ext uri="{FF2B5EF4-FFF2-40B4-BE49-F238E27FC236}">
                <a16:creationId xmlns:a16="http://schemas.microsoft.com/office/drawing/2014/main" id="{A7B09B25-DDCF-4755-9FD7-A737DD2A5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914" y="414155"/>
            <a:ext cx="3248231" cy="19599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B8E735-5264-448E-8234-32708628FD1A}"/>
              </a:ext>
            </a:extLst>
          </p:cNvPr>
          <p:cNvSpPr txBox="1"/>
          <p:nvPr/>
        </p:nvSpPr>
        <p:spPr>
          <a:xfrm>
            <a:off x="670299" y="1214090"/>
            <a:ext cx="3029919" cy="584775"/>
          </a:xfrm>
          <a:prstGeom prst="rect">
            <a:avLst/>
          </a:prstGeom>
          <a:noFill/>
        </p:spPr>
        <p:txBody>
          <a:bodyPr wrap="square">
            <a:spAutoFit/>
          </a:bodyPr>
          <a:lstStyle/>
          <a:p>
            <a:pPr algn="ctr" fontAlgn="base"/>
            <a:r>
              <a:rPr lang="en-US" sz="3200" i="1" dirty="0">
                <a:solidFill>
                  <a:srgbClr val="FFFFFF"/>
                </a:solidFill>
                <a:latin typeface="PT Serif" panose="020A0603040505020204" pitchFamily="18" charset="0"/>
              </a:rPr>
              <a:t>P</a:t>
            </a:r>
            <a:r>
              <a:rPr lang="en-GB" sz="3200" i="1" dirty="0">
                <a:solidFill>
                  <a:srgbClr val="FFFFFF"/>
                </a:solidFill>
                <a:latin typeface="PT Serif" panose="020A0603040505020204" pitchFamily="18" charset="0"/>
              </a:rPr>
              <a:t>ALM SUNDAY</a:t>
            </a:r>
            <a:endParaRPr lang="en-GB" sz="3200" i="1" dirty="0">
              <a:latin typeface="PT Serif" panose="020A0603040505020204" pitchFamily="18" charset="0"/>
            </a:endParaRPr>
          </a:p>
        </p:txBody>
      </p:sp>
      <p:sp>
        <p:nvSpPr>
          <p:cNvPr id="6" name="Rectangle 5">
            <a:extLst>
              <a:ext uri="{FF2B5EF4-FFF2-40B4-BE49-F238E27FC236}">
                <a16:creationId xmlns:a16="http://schemas.microsoft.com/office/drawing/2014/main" id="{6B336985-C901-4B78-AFB5-BE52FAD6FFFD}"/>
              </a:ext>
            </a:extLst>
          </p:cNvPr>
          <p:cNvSpPr/>
          <p:nvPr/>
        </p:nvSpPr>
        <p:spPr>
          <a:xfrm>
            <a:off x="778789" y="1791334"/>
            <a:ext cx="3518862" cy="217810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459867F-1A11-4B7A-9980-5B146DC82BA9}"/>
              </a:ext>
            </a:extLst>
          </p:cNvPr>
          <p:cNvSpPr txBox="1"/>
          <p:nvPr/>
        </p:nvSpPr>
        <p:spPr>
          <a:xfrm>
            <a:off x="1042260" y="2184779"/>
            <a:ext cx="2967925" cy="1384995"/>
          </a:xfrm>
          <a:prstGeom prst="rect">
            <a:avLst/>
          </a:prstGeom>
          <a:noFill/>
        </p:spPr>
        <p:txBody>
          <a:bodyPr wrap="square">
            <a:spAutoFit/>
          </a:bodyPr>
          <a:lstStyle/>
          <a:p>
            <a:pPr algn="just"/>
            <a:r>
              <a:rPr lang="en-GB" dirty="0">
                <a:solidFill>
                  <a:schemeClr val="tx1"/>
                </a:solidFill>
                <a:latin typeface="PT Serif" panose="020A0603040505020204" pitchFamily="18" charset="0"/>
              </a:rPr>
              <a:t>Lithuanians take branches of juniper or ornate Palm Sunday palms to church to be consecrated, believing that they will protect their home from evil and bad luck the whole year.</a:t>
            </a:r>
          </a:p>
        </p:txBody>
      </p:sp>
      <p:pic>
        <p:nvPicPr>
          <p:cNvPr id="2054" name="Picture 6" descr="Etaplius - Verbų sekmadienis: Visame katalikiškame pasaulyje pr...">
            <a:extLst>
              <a:ext uri="{FF2B5EF4-FFF2-40B4-BE49-F238E27FC236}">
                <a16:creationId xmlns:a16="http://schemas.microsoft.com/office/drawing/2014/main" id="{31560A76-A017-4FAA-B00F-5859F3E99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0" t="11293"/>
          <a:stretch/>
        </p:blipFill>
        <p:spPr bwMode="auto">
          <a:xfrm>
            <a:off x="5377914" y="2769431"/>
            <a:ext cx="3248231" cy="209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3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5" name="TextBox 4">
            <a:extLst>
              <a:ext uri="{FF2B5EF4-FFF2-40B4-BE49-F238E27FC236}">
                <a16:creationId xmlns:a16="http://schemas.microsoft.com/office/drawing/2014/main" id="{B10714E7-724C-414E-BDB1-6F989B29CEAC}"/>
              </a:ext>
            </a:extLst>
          </p:cNvPr>
          <p:cNvSpPr txBox="1"/>
          <p:nvPr/>
        </p:nvSpPr>
        <p:spPr>
          <a:xfrm>
            <a:off x="1069382" y="1385581"/>
            <a:ext cx="7594171" cy="1169551"/>
          </a:xfrm>
          <a:prstGeom prst="rect">
            <a:avLst/>
          </a:prstGeom>
          <a:noFill/>
          <a:ln>
            <a:noFill/>
          </a:ln>
        </p:spPr>
        <p:txBody>
          <a:bodyPr wrap="square">
            <a:spAutoFit/>
          </a:bodyPr>
          <a:lstStyle/>
          <a:p>
            <a:pPr algn="just"/>
            <a:r>
              <a:rPr lang="lt-LT" b="0" i="0" noProof="1">
                <a:solidFill>
                  <a:srgbClr val="000000"/>
                </a:solidFill>
                <a:effectLst/>
                <a:latin typeface="PT Serif" panose="020A0603040505020204" pitchFamily="18" charset="0"/>
              </a:rPr>
              <a:t>The main holiday of the warm season in Lithuania celebrated on the shortest night of the year (June 24), is very romantic. During the Baltic traditional festival normally celebrated in the open air, for example, on the hill forts of Kernavė, Mount Rambynas or in Jonava, women make garlands from grass and flowers, huge bonfires are lit, people dance and sing, and when it gets dark, they set out to search for the mysterious blooming fern. </a:t>
            </a:r>
            <a:endParaRPr lang="lt-LT" noProof="1">
              <a:latin typeface="PT Serif" panose="020A0603040505020204" pitchFamily="18" charset="0"/>
            </a:endParaRPr>
          </a:p>
        </p:txBody>
      </p:sp>
      <p:sp>
        <p:nvSpPr>
          <p:cNvPr id="9" name="TextBox 8">
            <a:extLst>
              <a:ext uri="{FF2B5EF4-FFF2-40B4-BE49-F238E27FC236}">
                <a16:creationId xmlns:a16="http://schemas.microsoft.com/office/drawing/2014/main" id="{EC83E8E7-5267-4DC2-BDCF-0218C739CDF7}"/>
              </a:ext>
            </a:extLst>
          </p:cNvPr>
          <p:cNvSpPr txBox="1"/>
          <p:nvPr/>
        </p:nvSpPr>
        <p:spPr>
          <a:xfrm>
            <a:off x="565688" y="517897"/>
            <a:ext cx="4572000" cy="584775"/>
          </a:xfrm>
          <a:prstGeom prst="rect">
            <a:avLst/>
          </a:prstGeom>
          <a:noFill/>
        </p:spPr>
        <p:txBody>
          <a:bodyPr wrap="square">
            <a:spAutoFit/>
          </a:bodyPr>
          <a:lstStyle/>
          <a:p>
            <a:pPr algn="ctr" fontAlgn="base"/>
            <a:r>
              <a:rPr lang="en-US" sz="3200" i="1" dirty="0">
                <a:solidFill>
                  <a:srgbClr val="FFFFFF"/>
                </a:solidFill>
                <a:latin typeface="PT Serif" panose="020A0603040505020204" pitchFamily="18" charset="0"/>
              </a:rPr>
              <a:t>MIDSUMMER NIGHT</a:t>
            </a:r>
            <a:endParaRPr lang="en-GB" sz="3200" i="1" dirty="0">
              <a:latin typeface="PT Serif" panose="020A0603040505020204" pitchFamily="18" charset="0"/>
            </a:endParaRPr>
          </a:p>
        </p:txBody>
      </p:sp>
      <p:cxnSp>
        <p:nvCxnSpPr>
          <p:cNvPr id="10" name="Straight Connector 9">
            <a:extLst>
              <a:ext uri="{FF2B5EF4-FFF2-40B4-BE49-F238E27FC236}">
                <a16:creationId xmlns:a16="http://schemas.microsoft.com/office/drawing/2014/main" id="{F76E9FC5-A2DC-43DE-B7D0-1B7B932F6939}"/>
              </a:ext>
            </a:extLst>
          </p:cNvPr>
          <p:cNvCxnSpPr/>
          <p:nvPr/>
        </p:nvCxnSpPr>
        <p:spPr>
          <a:xfrm>
            <a:off x="689675" y="0"/>
            <a:ext cx="0" cy="51435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EDBF11-774E-4590-B8FD-353A1CE27191}"/>
              </a:ext>
            </a:extLst>
          </p:cNvPr>
          <p:cNvSpPr/>
          <p:nvPr/>
        </p:nvSpPr>
        <p:spPr>
          <a:xfrm>
            <a:off x="984006" y="1193369"/>
            <a:ext cx="7817659" cy="148008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R. Švedienė. Apie Jonines kalbiniu atžvilgiu | Alkas.lt">
            <a:extLst>
              <a:ext uri="{FF2B5EF4-FFF2-40B4-BE49-F238E27FC236}">
                <a16:creationId xmlns:a16="http://schemas.microsoft.com/office/drawing/2014/main" id="{19D90D62-B07D-42B5-AE02-0DF98B548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06" y="2883104"/>
            <a:ext cx="2471979" cy="19312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oninės Lietuvoje: kur šokinėti per laužus, praustis rasa ir plukdyti  vainikus - DELFI">
            <a:extLst>
              <a:ext uri="{FF2B5EF4-FFF2-40B4-BE49-F238E27FC236}">
                <a16:creationId xmlns:a16="http://schemas.microsoft.com/office/drawing/2014/main" id="{CA2E8D8E-AB75-4608-B79F-864759BBF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9" t="5122" r="1689"/>
          <a:stretch/>
        </p:blipFill>
        <p:spPr bwMode="auto">
          <a:xfrm>
            <a:off x="3609610" y="2892004"/>
            <a:ext cx="2566465" cy="192233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oninės | Tema | 15min.lt">
            <a:extLst>
              <a:ext uri="{FF2B5EF4-FFF2-40B4-BE49-F238E27FC236}">
                <a16:creationId xmlns:a16="http://schemas.microsoft.com/office/drawing/2014/main" id="{E5D0DF28-DF74-4092-AB5A-49EADF84A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700" y="2865670"/>
            <a:ext cx="2471971" cy="193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96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659220" y="2582192"/>
            <a:ext cx="5897551" cy="7507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0" i="1" dirty="0">
                <a:solidFill>
                  <a:srgbClr val="6C5C65"/>
                </a:solidFill>
                <a:latin typeface="PT Serif" panose="020A0603040505020204" pitchFamily="18" charset="0"/>
                <a:sym typeface="PT Serif"/>
              </a:rPr>
              <a:t>CUISINE</a:t>
            </a:r>
            <a:endParaRPr b="0" i="1" dirty="0">
              <a:solidFill>
                <a:srgbClr val="6C5C65"/>
              </a:solidFill>
            </a:endParaRPr>
          </a:p>
        </p:txBody>
      </p:sp>
      <p:sp>
        <p:nvSpPr>
          <p:cNvPr id="82" name="Google Shape;82;p14"/>
          <p:cNvSpPr txBox="1">
            <a:spLocks noGrp="1"/>
          </p:cNvSpPr>
          <p:nvPr>
            <p:ph type="subTitle" idx="1"/>
          </p:nvPr>
        </p:nvSpPr>
        <p:spPr>
          <a:xfrm>
            <a:off x="1484851" y="2093649"/>
            <a:ext cx="897709" cy="7716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i="0" dirty="0">
                <a:solidFill>
                  <a:schemeClr val="tx2"/>
                </a:solidFill>
              </a:rPr>
              <a:t>04</a:t>
            </a:r>
          </a:p>
        </p:txBody>
      </p:sp>
    </p:spTree>
    <p:extLst>
      <p:ext uri="{BB962C8B-B14F-4D97-AF65-F5344CB8AC3E}">
        <p14:creationId xmlns:p14="http://schemas.microsoft.com/office/powerpoint/2010/main" val="95270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DAD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44737-AD13-412B-A528-6EB233A3D0D3}"/>
              </a:ext>
            </a:extLst>
          </p:cNvPr>
          <p:cNvSpPr>
            <a:spLocks noGrp="1"/>
          </p:cNvSpPr>
          <p:nvPr>
            <p:ph type="title"/>
          </p:nvPr>
        </p:nvSpPr>
        <p:spPr/>
        <p:txBody>
          <a:bodyPr/>
          <a:lstStyle/>
          <a:p>
            <a:r>
              <a:rPr lang="en-US" sz="3200" dirty="0">
                <a:solidFill>
                  <a:schemeClr val="accent3">
                    <a:lumMod val="75000"/>
                  </a:schemeClr>
                </a:solidFill>
                <a:latin typeface="PT Serif" panose="020A0603040505020204" pitchFamily="18" charset="0"/>
              </a:rPr>
              <a:t>CUISINE</a:t>
            </a:r>
            <a:endParaRPr lang="en-GB" sz="3200" dirty="0">
              <a:solidFill>
                <a:schemeClr val="accent3">
                  <a:lumMod val="75000"/>
                </a:schemeClr>
              </a:solidFill>
              <a:latin typeface="PT Serif" panose="020A0603040505020204" pitchFamily="18" charset="0"/>
            </a:endParaRPr>
          </a:p>
        </p:txBody>
      </p:sp>
      <p:sp>
        <p:nvSpPr>
          <p:cNvPr id="5" name="Slide Number Placeholder 4">
            <a:extLst>
              <a:ext uri="{FF2B5EF4-FFF2-40B4-BE49-F238E27FC236}">
                <a16:creationId xmlns:a16="http://schemas.microsoft.com/office/drawing/2014/main" id="{5752BC70-F276-44CD-A706-5C2F006A0F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pic>
        <p:nvPicPr>
          <p:cNvPr id="6" name="Picture 2" descr="Litvak Style: Tasting and Discussing Jewish and Lithuanian Food |  JewishBoston">
            <a:extLst>
              <a:ext uri="{FF2B5EF4-FFF2-40B4-BE49-F238E27FC236}">
                <a16:creationId xmlns:a16="http://schemas.microsoft.com/office/drawing/2014/main" id="{AEE8D7CE-5BC5-431B-B7FC-BFA652AAE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96" y="1012689"/>
            <a:ext cx="2118118" cy="158858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20 Lithuanian Food Favorites That You Will Love | 2foodtrippers">
            <a:extLst>
              <a:ext uri="{FF2B5EF4-FFF2-40B4-BE49-F238E27FC236}">
                <a16:creationId xmlns:a16="http://schemas.microsoft.com/office/drawing/2014/main" id="{54B6EC37-9536-45E9-B639-36C54E894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735" y="979228"/>
            <a:ext cx="3099869" cy="162205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Lithuanian Food: 20 Dishes to Try in Lithuania | Will Fly for Food">
            <a:extLst>
              <a:ext uri="{FF2B5EF4-FFF2-40B4-BE49-F238E27FC236}">
                <a16:creationId xmlns:a16="http://schemas.microsoft.com/office/drawing/2014/main" id="{42B8CC87-6877-4D9F-AADC-9E7250D9D9B5}"/>
              </a:ext>
            </a:extLst>
          </p:cNvPr>
          <p:cNvSpPr>
            <a:spLocks noChangeAspect="1" noChangeArrowheads="1"/>
          </p:cNvSpPr>
          <p:nvPr/>
        </p:nvSpPr>
        <p:spPr bwMode="auto">
          <a:xfrm>
            <a:off x="5965227" y="3192146"/>
            <a:ext cx="860673" cy="8297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TextBox 11">
            <a:extLst>
              <a:ext uri="{FF2B5EF4-FFF2-40B4-BE49-F238E27FC236}">
                <a16:creationId xmlns:a16="http://schemas.microsoft.com/office/drawing/2014/main" id="{D2AD3E33-7EB3-4E28-8D0D-F872167B15B9}"/>
              </a:ext>
            </a:extLst>
          </p:cNvPr>
          <p:cNvSpPr txBox="1"/>
          <p:nvPr/>
        </p:nvSpPr>
        <p:spPr>
          <a:xfrm>
            <a:off x="360391" y="2643392"/>
            <a:ext cx="3195329" cy="523220"/>
          </a:xfrm>
          <a:prstGeom prst="rect">
            <a:avLst/>
          </a:prstGeom>
          <a:noFill/>
        </p:spPr>
        <p:txBody>
          <a:bodyPr wrap="square">
            <a:spAutoFit/>
          </a:bodyPr>
          <a:lstStyle/>
          <a:p>
            <a:r>
              <a:rPr lang="lt-LT" dirty="0">
                <a:solidFill>
                  <a:srgbClr val="3F3239"/>
                </a:solidFill>
                <a:latin typeface="PT Serif" panose="020A0603040505020204" pitchFamily="18" charset="0"/>
              </a:rPr>
              <a:t>Cold beetro</a:t>
            </a:r>
            <a:r>
              <a:rPr lang="en-US" dirty="0">
                <a:solidFill>
                  <a:srgbClr val="3F3239"/>
                </a:solidFill>
                <a:latin typeface="PT Serif" panose="020A0603040505020204" pitchFamily="18" charset="0"/>
              </a:rPr>
              <a:t>ot</a:t>
            </a:r>
            <a:r>
              <a:rPr lang="lt-LT" dirty="0">
                <a:solidFill>
                  <a:srgbClr val="3F3239"/>
                </a:solidFill>
                <a:latin typeface="PT Serif" panose="020A0603040505020204" pitchFamily="18" charset="0"/>
              </a:rPr>
              <a:t> soup</a:t>
            </a:r>
          </a:p>
          <a:p>
            <a:r>
              <a:rPr lang="lt-LT" i="1" dirty="0">
                <a:solidFill>
                  <a:srgbClr val="3F3239"/>
                </a:solidFill>
                <a:latin typeface="PT Serif" panose="020A0603040505020204" pitchFamily="18" charset="0"/>
              </a:rPr>
              <a:t>Šaltibarščiai</a:t>
            </a:r>
            <a:r>
              <a:rPr lang="en-US" dirty="0">
                <a:solidFill>
                  <a:srgbClr val="3F3239"/>
                </a:solidFill>
                <a:latin typeface="PT Serif" panose="020A0603040505020204" pitchFamily="18" charset="0"/>
              </a:rPr>
              <a:t> </a:t>
            </a:r>
            <a:endParaRPr lang="en-GB" dirty="0">
              <a:solidFill>
                <a:srgbClr val="3F3239"/>
              </a:solidFill>
            </a:endParaRPr>
          </a:p>
        </p:txBody>
      </p:sp>
      <p:sp>
        <p:nvSpPr>
          <p:cNvPr id="14" name="TextBox 13">
            <a:extLst>
              <a:ext uri="{FF2B5EF4-FFF2-40B4-BE49-F238E27FC236}">
                <a16:creationId xmlns:a16="http://schemas.microsoft.com/office/drawing/2014/main" id="{71CBDB3F-A8F3-48A3-B13A-236770F90444}"/>
              </a:ext>
            </a:extLst>
          </p:cNvPr>
          <p:cNvSpPr txBox="1"/>
          <p:nvPr/>
        </p:nvSpPr>
        <p:spPr>
          <a:xfrm>
            <a:off x="5588282" y="2607371"/>
            <a:ext cx="1779020" cy="523220"/>
          </a:xfrm>
          <a:prstGeom prst="rect">
            <a:avLst/>
          </a:prstGeom>
          <a:noFill/>
        </p:spPr>
        <p:txBody>
          <a:bodyPr wrap="square">
            <a:spAutoFit/>
          </a:bodyPr>
          <a:lstStyle/>
          <a:p>
            <a:r>
              <a:rPr lang="en-US" dirty="0">
                <a:solidFill>
                  <a:srgbClr val="3F3239"/>
                </a:solidFill>
                <a:latin typeface="PT Serif" panose="020A0603040505020204" pitchFamily="18" charset="0"/>
              </a:rPr>
              <a:t>Fried</a:t>
            </a:r>
            <a:r>
              <a:rPr lang="lt-LT" dirty="0">
                <a:solidFill>
                  <a:srgbClr val="3F3239"/>
                </a:solidFill>
                <a:latin typeface="PT Serif" panose="020A0603040505020204" pitchFamily="18" charset="0"/>
              </a:rPr>
              <a:t> dark bread</a:t>
            </a:r>
          </a:p>
          <a:p>
            <a:r>
              <a:rPr lang="lt-LT" i="1" dirty="0">
                <a:solidFill>
                  <a:srgbClr val="3F3239"/>
                </a:solidFill>
                <a:latin typeface="PT Serif" panose="020A0603040505020204" pitchFamily="18" charset="0"/>
              </a:rPr>
              <a:t>Kepta duona</a:t>
            </a:r>
          </a:p>
        </p:txBody>
      </p:sp>
      <p:pic>
        <p:nvPicPr>
          <p:cNvPr id="16" name="Picture 15" descr="A plate of food&#10;&#10;Description automatically generated with medium confidence">
            <a:extLst>
              <a:ext uri="{FF2B5EF4-FFF2-40B4-BE49-F238E27FC236}">
                <a16:creationId xmlns:a16="http://schemas.microsoft.com/office/drawing/2014/main" id="{E0D4F0A8-250E-4463-9FB9-1297F6040C53}"/>
              </a:ext>
            </a:extLst>
          </p:cNvPr>
          <p:cNvPicPr>
            <a:picLocks noChangeAspect="1"/>
          </p:cNvPicPr>
          <p:nvPr/>
        </p:nvPicPr>
        <p:blipFill>
          <a:blip r:embed="rId4"/>
          <a:stretch>
            <a:fillRect/>
          </a:stretch>
        </p:blipFill>
        <p:spPr>
          <a:xfrm>
            <a:off x="422900" y="3307467"/>
            <a:ext cx="2187766" cy="1647593"/>
          </a:xfrm>
          <a:prstGeom prst="rect">
            <a:avLst/>
          </a:prstGeom>
        </p:spPr>
      </p:pic>
      <p:sp>
        <p:nvSpPr>
          <p:cNvPr id="27" name="TextBox 26">
            <a:extLst>
              <a:ext uri="{FF2B5EF4-FFF2-40B4-BE49-F238E27FC236}">
                <a16:creationId xmlns:a16="http://schemas.microsoft.com/office/drawing/2014/main" id="{3AA210EC-4325-4F0D-B082-AAF4E69CE08A}"/>
              </a:ext>
            </a:extLst>
          </p:cNvPr>
          <p:cNvSpPr txBox="1"/>
          <p:nvPr/>
        </p:nvSpPr>
        <p:spPr>
          <a:xfrm>
            <a:off x="2595615" y="4189677"/>
            <a:ext cx="2364059" cy="523220"/>
          </a:xfrm>
          <a:prstGeom prst="rect">
            <a:avLst/>
          </a:prstGeom>
          <a:noFill/>
        </p:spPr>
        <p:txBody>
          <a:bodyPr wrap="square">
            <a:spAutoFit/>
          </a:bodyPr>
          <a:lstStyle/>
          <a:p>
            <a:r>
              <a:rPr lang="lt-LT" dirty="0">
                <a:solidFill>
                  <a:srgbClr val="3F3239"/>
                </a:solidFill>
                <a:latin typeface="PT Serif" panose="020A0603040505020204" pitchFamily="18" charset="0"/>
              </a:rPr>
              <a:t>Potato-meat dumplings </a:t>
            </a:r>
          </a:p>
          <a:p>
            <a:r>
              <a:rPr lang="lt-LT" dirty="0">
                <a:solidFill>
                  <a:srgbClr val="3F3239"/>
                </a:solidFill>
                <a:latin typeface="PT Serif" panose="020A0603040505020204" pitchFamily="18" charset="0"/>
              </a:rPr>
              <a:t>C</a:t>
            </a:r>
            <a:r>
              <a:rPr lang="lt-LT" i="1" dirty="0">
                <a:solidFill>
                  <a:srgbClr val="3F3239"/>
                </a:solidFill>
                <a:latin typeface="PT Serif" panose="020A0603040505020204" pitchFamily="18" charset="0"/>
              </a:rPr>
              <a:t>epelinai</a:t>
            </a:r>
            <a:endParaRPr lang="en-GB" i="1" dirty="0"/>
          </a:p>
        </p:txBody>
      </p:sp>
      <p:pic>
        <p:nvPicPr>
          <p:cNvPr id="28" name="Picture 10" descr="ŽEMAIČIŲ blynai - EuroPub Seklyčia">
            <a:extLst>
              <a:ext uri="{FF2B5EF4-FFF2-40B4-BE49-F238E27FC236}">
                <a16:creationId xmlns:a16="http://schemas.microsoft.com/office/drawing/2014/main" id="{CCF00852-4256-497B-A439-1C2525843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925" y="979227"/>
            <a:ext cx="2187766" cy="162205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54EF626-72A3-4548-B2E6-333045D6129F}"/>
              </a:ext>
            </a:extLst>
          </p:cNvPr>
          <p:cNvSpPr txBox="1"/>
          <p:nvPr/>
        </p:nvSpPr>
        <p:spPr>
          <a:xfrm>
            <a:off x="2921086" y="2637322"/>
            <a:ext cx="1810670" cy="523220"/>
          </a:xfrm>
          <a:prstGeom prst="rect">
            <a:avLst/>
          </a:prstGeom>
          <a:noFill/>
        </p:spPr>
        <p:txBody>
          <a:bodyPr wrap="square">
            <a:spAutoFit/>
          </a:bodyPr>
          <a:lstStyle/>
          <a:p>
            <a:r>
              <a:rPr lang="lt-LT" dirty="0">
                <a:solidFill>
                  <a:srgbClr val="3F3239"/>
                </a:solidFill>
                <a:latin typeface="PT Serif" panose="020A0603040505020204" pitchFamily="18" charset="0"/>
              </a:rPr>
              <a:t>Potato-meat dish</a:t>
            </a:r>
          </a:p>
          <a:p>
            <a:r>
              <a:rPr lang="lt-LT" dirty="0">
                <a:solidFill>
                  <a:srgbClr val="3F3239"/>
                </a:solidFill>
                <a:latin typeface="PT Serif" panose="020A0603040505020204" pitchFamily="18" charset="0"/>
              </a:rPr>
              <a:t>Žemaičių blynai</a:t>
            </a:r>
            <a:endParaRPr lang="en-GB" dirty="0"/>
          </a:p>
        </p:txBody>
      </p:sp>
      <p:pic>
        <p:nvPicPr>
          <p:cNvPr id="13" name="Picture 12" descr="A plate of food&#10;&#10;Description automatically generated with medium confidence">
            <a:extLst>
              <a:ext uri="{FF2B5EF4-FFF2-40B4-BE49-F238E27FC236}">
                <a16:creationId xmlns:a16="http://schemas.microsoft.com/office/drawing/2014/main" id="{270B9E7C-60FB-4876-9021-0AF6BF1E4F8E}"/>
              </a:ext>
            </a:extLst>
          </p:cNvPr>
          <p:cNvPicPr>
            <a:picLocks noChangeAspect="1"/>
          </p:cNvPicPr>
          <p:nvPr/>
        </p:nvPicPr>
        <p:blipFill>
          <a:blip r:embed="rId6"/>
          <a:stretch>
            <a:fillRect/>
          </a:stretch>
        </p:blipFill>
        <p:spPr>
          <a:xfrm>
            <a:off x="6548386" y="3307467"/>
            <a:ext cx="2187766" cy="1647593"/>
          </a:xfrm>
          <a:prstGeom prst="rect">
            <a:avLst/>
          </a:prstGeom>
        </p:spPr>
      </p:pic>
      <p:sp>
        <p:nvSpPr>
          <p:cNvPr id="15" name="TextBox 14">
            <a:extLst>
              <a:ext uri="{FF2B5EF4-FFF2-40B4-BE49-F238E27FC236}">
                <a16:creationId xmlns:a16="http://schemas.microsoft.com/office/drawing/2014/main" id="{B3F67153-C2F5-4C4E-9AC7-1D3E13B84BC7}"/>
              </a:ext>
            </a:extLst>
          </p:cNvPr>
          <p:cNvSpPr txBox="1"/>
          <p:nvPr/>
        </p:nvSpPr>
        <p:spPr>
          <a:xfrm>
            <a:off x="4737716" y="3571712"/>
            <a:ext cx="1810670" cy="523220"/>
          </a:xfrm>
          <a:prstGeom prst="rect">
            <a:avLst/>
          </a:prstGeom>
          <a:noFill/>
        </p:spPr>
        <p:txBody>
          <a:bodyPr wrap="square">
            <a:spAutoFit/>
          </a:bodyPr>
          <a:lstStyle/>
          <a:p>
            <a:pPr algn="r"/>
            <a:r>
              <a:rPr lang="en-US" dirty="0">
                <a:solidFill>
                  <a:srgbClr val="3F3239"/>
                </a:solidFill>
                <a:latin typeface="PT Serif" panose="020A0603040505020204" pitchFamily="18" charset="0"/>
              </a:rPr>
              <a:t>Potato pancakes</a:t>
            </a:r>
          </a:p>
          <a:p>
            <a:pPr algn="r"/>
            <a:r>
              <a:rPr lang="lt-LT" i="1" noProof="1">
                <a:solidFill>
                  <a:srgbClr val="3F3239"/>
                </a:solidFill>
                <a:latin typeface="PT Serif" panose="020A0603040505020204" pitchFamily="18" charset="0"/>
              </a:rPr>
              <a:t>Bulviniai blynai</a:t>
            </a:r>
          </a:p>
        </p:txBody>
      </p:sp>
    </p:spTree>
    <p:extLst>
      <p:ext uri="{BB962C8B-B14F-4D97-AF65-F5344CB8AC3E}">
        <p14:creationId xmlns:p14="http://schemas.microsoft.com/office/powerpoint/2010/main" val="200701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659221" y="2582192"/>
            <a:ext cx="3145962" cy="7507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0" i="1" dirty="0">
                <a:solidFill>
                  <a:srgbClr val="6C5C65"/>
                </a:solidFill>
                <a:latin typeface="PT Serif" panose="020A0603040505020204" pitchFamily="18" charset="0"/>
                <a:sym typeface="PT Serif"/>
              </a:rPr>
              <a:t>MONUMENTS</a:t>
            </a:r>
            <a:endParaRPr b="0" i="1" dirty="0">
              <a:solidFill>
                <a:srgbClr val="6C5C65"/>
              </a:solidFill>
            </a:endParaRPr>
          </a:p>
        </p:txBody>
      </p:sp>
      <p:sp>
        <p:nvSpPr>
          <p:cNvPr id="82" name="Google Shape;82;p14"/>
          <p:cNvSpPr txBox="1">
            <a:spLocks noGrp="1"/>
          </p:cNvSpPr>
          <p:nvPr>
            <p:ph type="subTitle" idx="1"/>
          </p:nvPr>
        </p:nvSpPr>
        <p:spPr>
          <a:xfrm>
            <a:off x="1501629" y="2118816"/>
            <a:ext cx="897709" cy="7716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i="0" dirty="0">
                <a:solidFill>
                  <a:schemeClr val="tx2"/>
                </a:solidFill>
              </a:rPr>
              <a:t>05</a:t>
            </a:r>
          </a:p>
        </p:txBody>
      </p:sp>
    </p:spTree>
    <p:extLst>
      <p:ext uri="{BB962C8B-B14F-4D97-AF65-F5344CB8AC3E}">
        <p14:creationId xmlns:p14="http://schemas.microsoft.com/office/powerpoint/2010/main" val="276625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pic>
        <p:nvPicPr>
          <p:cNvPr id="2052" name="Picture 4" descr="Vilniaus šv. Stanislovo ir šv. Vladislovo arkikatedra bazilika – Vikipedija">
            <a:extLst>
              <a:ext uri="{FF2B5EF4-FFF2-40B4-BE49-F238E27FC236}">
                <a16:creationId xmlns:a16="http://schemas.microsoft.com/office/drawing/2014/main" id="{C1A693C9-635C-41C8-A28B-D07EADFAB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4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FF173-16EA-46D3-AEC6-89E70769F5E3}"/>
              </a:ext>
            </a:extLst>
          </p:cNvPr>
          <p:cNvSpPr txBox="1"/>
          <p:nvPr/>
        </p:nvSpPr>
        <p:spPr>
          <a:xfrm>
            <a:off x="2357306" y="349452"/>
            <a:ext cx="7000612" cy="343107"/>
          </a:xfrm>
          <a:prstGeom prst="rect">
            <a:avLst/>
          </a:prstGeom>
          <a:noFill/>
        </p:spPr>
        <p:txBody>
          <a:bodyPr wrap="square">
            <a:spAutoFit/>
          </a:bodyPr>
          <a:lstStyle/>
          <a:p>
            <a:pPr marL="228600">
              <a:lnSpc>
                <a:spcPct val="107000"/>
              </a:lnSpc>
              <a:spcAft>
                <a:spcPts val="800"/>
              </a:spcAft>
            </a:pPr>
            <a:r>
              <a:rPr lang="en-GB" sz="1600" i="1" dirty="0">
                <a:solidFill>
                  <a:schemeClr val="tx2"/>
                </a:solidFill>
                <a:effectLst/>
                <a:latin typeface="PT Serif" panose="020A0603040505020204" pitchFamily="18" charset="0"/>
                <a:ea typeface="Calibri" panose="020F0502020204030204" pitchFamily="34" charset="0"/>
                <a:cs typeface="Times New Roman" panose="02020603050405020304" pitchFamily="18" charset="0"/>
              </a:rPr>
              <a:t>THE CATHEDRAL BASILICA OF ST. STANISLAUS AND ST. LADISLAUS</a:t>
            </a:r>
          </a:p>
        </p:txBody>
      </p:sp>
    </p:spTree>
    <p:extLst>
      <p:ext uri="{BB962C8B-B14F-4D97-AF65-F5344CB8AC3E}">
        <p14:creationId xmlns:p14="http://schemas.microsoft.com/office/powerpoint/2010/main" val="67735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2327250" y="117974"/>
            <a:ext cx="4489500" cy="8599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accent3">
                    <a:lumMod val="75000"/>
                  </a:schemeClr>
                </a:solidFill>
                <a:latin typeface="PT Serif" panose="020A0603040505020204" pitchFamily="18" charset="0"/>
              </a:rPr>
              <a:t>CONTENT</a:t>
            </a:r>
            <a:endParaRPr sz="2400" dirty="0">
              <a:solidFill>
                <a:schemeClr val="accent3">
                  <a:lumMod val="75000"/>
                </a:schemeClr>
              </a:solidFill>
              <a:latin typeface="PT Serif" panose="020A0603040505020204" pitchFamily="18" charset="0"/>
            </a:endParaRPr>
          </a:p>
        </p:txBody>
      </p:sp>
      <p:sp>
        <p:nvSpPr>
          <p:cNvPr id="64" name="Google Shape;64;p12"/>
          <p:cNvSpPr txBox="1"/>
          <p:nvPr/>
        </p:nvSpPr>
        <p:spPr>
          <a:xfrm>
            <a:off x="844495" y="1637568"/>
            <a:ext cx="750443" cy="676711"/>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4000" dirty="0">
                <a:solidFill>
                  <a:schemeClr val="tx2"/>
                </a:solidFill>
                <a:latin typeface="PT Serif"/>
                <a:ea typeface="PT Serif"/>
                <a:cs typeface="PT Serif"/>
                <a:sym typeface="PT Serif"/>
              </a:rPr>
              <a:t>01</a:t>
            </a:r>
            <a:endParaRPr dirty="0">
              <a:solidFill>
                <a:schemeClr val="tx2"/>
              </a:solidFill>
              <a:latin typeface="PT Serif"/>
              <a:ea typeface="PT Serif"/>
              <a:cs typeface="PT Serif"/>
              <a:sym typeface="PT Serif"/>
            </a:endParaRPr>
          </a:p>
          <a:p>
            <a:pPr marL="0" lvl="0" indent="0" algn="l" rtl="0">
              <a:spcBef>
                <a:spcPts val="600"/>
              </a:spcBef>
              <a:spcAft>
                <a:spcPts val="0"/>
              </a:spcAft>
              <a:buNone/>
            </a:pPr>
            <a:endParaRPr dirty="0">
              <a:solidFill>
                <a:schemeClr val="dk1"/>
              </a:solidFill>
              <a:latin typeface="PT Serif"/>
              <a:ea typeface="PT Serif"/>
              <a:cs typeface="PT Serif"/>
              <a:sym typeface="PT Serif"/>
            </a:endParaRPr>
          </a:p>
        </p:txBody>
      </p:sp>
      <p:sp>
        <p:nvSpPr>
          <p:cNvPr id="67" name="Google Shape;67;p12"/>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sp>
        <p:nvSpPr>
          <p:cNvPr id="7" name="Google Shape;64;p12">
            <a:extLst>
              <a:ext uri="{FF2B5EF4-FFF2-40B4-BE49-F238E27FC236}">
                <a16:creationId xmlns:a16="http://schemas.microsoft.com/office/drawing/2014/main" id="{52074687-F5A7-4612-8BB4-3914CB58746E}"/>
              </a:ext>
            </a:extLst>
          </p:cNvPr>
          <p:cNvSpPr txBox="1"/>
          <p:nvPr/>
        </p:nvSpPr>
        <p:spPr>
          <a:xfrm>
            <a:off x="850736" y="3096815"/>
            <a:ext cx="764336" cy="676711"/>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4000" dirty="0">
                <a:solidFill>
                  <a:schemeClr val="tx2"/>
                </a:solidFill>
                <a:latin typeface="PT Serif"/>
                <a:ea typeface="PT Serif"/>
                <a:cs typeface="PT Serif"/>
                <a:sym typeface="PT Serif"/>
              </a:rPr>
              <a:t>02</a:t>
            </a:r>
            <a:endParaRPr dirty="0">
              <a:solidFill>
                <a:schemeClr val="tx2"/>
              </a:solidFill>
              <a:latin typeface="PT Serif"/>
              <a:ea typeface="PT Serif"/>
              <a:cs typeface="PT Serif"/>
              <a:sym typeface="PT Serif"/>
            </a:endParaRPr>
          </a:p>
          <a:p>
            <a:pPr marL="0" lvl="0" indent="0" algn="l" rtl="0">
              <a:spcBef>
                <a:spcPts val="600"/>
              </a:spcBef>
              <a:spcAft>
                <a:spcPts val="0"/>
              </a:spcAft>
              <a:buNone/>
            </a:pPr>
            <a:endParaRPr dirty="0">
              <a:solidFill>
                <a:schemeClr val="dk1"/>
              </a:solidFill>
              <a:latin typeface="PT Serif"/>
              <a:ea typeface="PT Serif"/>
              <a:cs typeface="PT Serif"/>
              <a:sym typeface="PT Serif"/>
            </a:endParaRPr>
          </a:p>
        </p:txBody>
      </p:sp>
      <p:sp>
        <p:nvSpPr>
          <p:cNvPr id="8" name="Google Shape;64;p12">
            <a:extLst>
              <a:ext uri="{FF2B5EF4-FFF2-40B4-BE49-F238E27FC236}">
                <a16:creationId xmlns:a16="http://schemas.microsoft.com/office/drawing/2014/main" id="{FAF6BFDD-01BA-488A-82A8-6F52DA21672B}"/>
              </a:ext>
            </a:extLst>
          </p:cNvPr>
          <p:cNvSpPr txBox="1"/>
          <p:nvPr/>
        </p:nvSpPr>
        <p:spPr>
          <a:xfrm>
            <a:off x="3406953" y="3081744"/>
            <a:ext cx="764336" cy="676711"/>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4000" dirty="0">
                <a:solidFill>
                  <a:schemeClr val="tx2"/>
                </a:solidFill>
                <a:latin typeface="PT Serif"/>
                <a:ea typeface="PT Serif"/>
                <a:cs typeface="PT Serif"/>
                <a:sym typeface="PT Serif"/>
              </a:rPr>
              <a:t>04</a:t>
            </a:r>
            <a:endParaRPr dirty="0">
              <a:solidFill>
                <a:schemeClr val="tx2"/>
              </a:solidFill>
              <a:latin typeface="PT Serif"/>
              <a:ea typeface="PT Serif"/>
              <a:cs typeface="PT Serif"/>
              <a:sym typeface="PT Serif"/>
            </a:endParaRPr>
          </a:p>
          <a:p>
            <a:pPr marL="0" lvl="0" indent="0" algn="l" rtl="0">
              <a:spcBef>
                <a:spcPts val="600"/>
              </a:spcBef>
              <a:spcAft>
                <a:spcPts val="0"/>
              </a:spcAft>
              <a:buNone/>
            </a:pPr>
            <a:endParaRPr dirty="0">
              <a:solidFill>
                <a:schemeClr val="dk1"/>
              </a:solidFill>
              <a:latin typeface="PT Serif"/>
              <a:ea typeface="PT Serif"/>
              <a:cs typeface="PT Serif"/>
              <a:sym typeface="PT Serif"/>
            </a:endParaRPr>
          </a:p>
        </p:txBody>
      </p:sp>
      <p:sp>
        <p:nvSpPr>
          <p:cNvPr id="9" name="Google Shape;64;p12">
            <a:extLst>
              <a:ext uri="{FF2B5EF4-FFF2-40B4-BE49-F238E27FC236}">
                <a16:creationId xmlns:a16="http://schemas.microsoft.com/office/drawing/2014/main" id="{86659032-EA32-4D7A-B200-BDD2D4606774}"/>
              </a:ext>
            </a:extLst>
          </p:cNvPr>
          <p:cNvSpPr txBox="1"/>
          <p:nvPr/>
        </p:nvSpPr>
        <p:spPr>
          <a:xfrm>
            <a:off x="3376533" y="1619270"/>
            <a:ext cx="835613" cy="710267"/>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4000" dirty="0">
                <a:solidFill>
                  <a:schemeClr val="tx2"/>
                </a:solidFill>
                <a:latin typeface="PT Serif"/>
                <a:ea typeface="PT Serif"/>
                <a:cs typeface="PT Serif"/>
                <a:sym typeface="PT Serif"/>
              </a:rPr>
              <a:t>03</a:t>
            </a:r>
            <a:endParaRPr dirty="0">
              <a:solidFill>
                <a:schemeClr val="tx2"/>
              </a:solidFill>
              <a:latin typeface="PT Serif"/>
              <a:ea typeface="PT Serif"/>
              <a:cs typeface="PT Serif"/>
              <a:sym typeface="PT Serif"/>
            </a:endParaRPr>
          </a:p>
          <a:p>
            <a:pPr marL="0" lvl="0" indent="0" algn="l" rtl="0">
              <a:spcBef>
                <a:spcPts val="600"/>
              </a:spcBef>
              <a:spcAft>
                <a:spcPts val="0"/>
              </a:spcAft>
              <a:buNone/>
            </a:pPr>
            <a:endParaRPr dirty="0">
              <a:solidFill>
                <a:schemeClr val="dk1"/>
              </a:solidFill>
              <a:latin typeface="PT Serif"/>
              <a:ea typeface="PT Serif"/>
              <a:cs typeface="PT Serif"/>
              <a:sym typeface="PT Serif"/>
            </a:endParaRPr>
          </a:p>
        </p:txBody>
      </p:sp>
      <p:sp>
        <p:nvSpPr>
          <p:cNvPr id="10" name="Google Shape;64;p12">
            <a:extLst>
              <a:ext uri="{FF2B5EF4-FFF2-40B4-BE49-F238E27FC236}">
                <a16:creationId xmlns:a16="http://schemas.microsoft.com/office/drawing/2014/main" id="{8F5E4DC2-4766-4909-97C4-5581381A7B9B}"/>
              </a:ext>
            </a:extLst>
          </p:cNvPr>
          <p:cNvSpPr txBox="1"/>
          <p:nvPr/>
        </p:nvSpPr>
        <p:spPr>
          <a:xfrm>
            <a:off x="6098127" y="3145497"/>
            <a:ext cx="812768" cy="710267"/>
          </a:xfrm>
          <a:prstGeom prst="rect">
            <a:avLst/>
          </a:prstGeom>
          <a:noFill/>
          <a:ln>
            <a:noFill/>
          </a:ln>
        </p:spPr>
        <p:txBody>
          <a:bodyPr spcFirstLastPara="1" wrap="square" lIns="91425" tIns="91425" rIns="91425" bIns="91425" anchor="t" anchorCtr="0">
            <a:noAutofit/>
          </a:bodyPr>
          <a:lstStyle/>
          <a:p>
            <a:pPr marL="0" lvl="0" indent="0" algn="l" rtl="0">
              <a:spcAft>
                <a:spcPts val="0"/>
              </a:spcAft>
              <a:buClr>
                <a:schemeClr val="dk1"/>
              </a:buClr>
              <a:buSzPts val="1100"/>
              <a:buFont typeface="Arial"/>
              <a:buNone/>
            </a:pPr>
            <a:r>
              <a:rPr lang="en-US" sz="4000" dirty="0">
                <a:solidFill>
                  <a:schemeClr val="tx2"/>
                </a:solidFill>
                <a:latin typeface="PT Serif"/>
                <a:ea typeface="PT Serif"/>
                <a:cs typeface="PT Serif"/>
                <a:sym typeface="PT Serif"/>
              </a:rPr>
              <a:t>06</a:t>
            </a:r>
            <a:endParaRPr dirty="0">
              <a:solidFill>
                <a:schemeClr val="tx2"/>
              </a:solidFill>
              <a:latin typeface="PT Serif"/>
              <a:ea typeface="PT Serif"/>
              <a:cs typeface="PT Serif"/>
              <a:sym typeface="PT Serif"/>
            </a:endParaRPr>
          </a:p>
          <a:p>
            <a:pPr marL="0" lvl="0" indent="0" algn="l" rtl="0">
              <a:spcBef>
                <a:spcPts val="600"/>
              </a:spcBef>
              <a:spcAft>
                <a:spcPts val="0"/>
              </a:spcAft>
              <a:buNone/>
            </a:pPr>
            <a:endParaRPr dirty="0">
              <a:solidFill>
                <a:schemeClr val="dk1"/>
              </a:solidFill>
              <a:latin typeface="PT Serif"/>
              <a:ea typeface="PT Serif"/>
              <a:cs typeface="PT Serif"/>
              <a:sym typeface="PT Serif"/>
            </a:endParaRPr>
          </a:p>
        </p:txBody>
      </p:sp>
      <p:sp>
        <p:nvSpPr>
          <p:cNvPr id="11" name="Google Shape;64;p12">
            <a:extLst>
              <a:ext uri="{FF2B5EF4-FFF2-40B4-BE49-F238E27FC236}">
                <a16:creationId xmlns:a16="http://schemas.microsoft.com/office/drawing/2014/main" id="{BF5AB428-09CA-4C30-9AE4-AE3BFCC94217}"/>
              </a:ext>
            </a:extLst>
          </p:cNvPr>
          <p:cNvSpPr txBox="1"/>
          <p:nvPr/>
        </p:nvSpPr>
        <p:spPr>
          <a:xfrm>
            <a:off x="6129639" y="1559700"/>
            <a:ext cx="743472" cy="710267"/>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4000" dirty="0">
                <a:solidFill>
                  <a:schemeClr val="tx2"/>
                </a:solidFill>
                <a:latin typeface="PT Serif"/>
                <a:ea typeface="PT Serif"/>
                <a:cs typeface="PT Serif"/>
                <a:sym typeface="PT Serif"/>
              </a:rPr>
              <a:t>05</a:t>
            </a:r>
            <a:endParaRPr dirty="0">
              <a:solidFill>
                <a:schemeClr val="tx2"/>
              </a:solidFill>
              <a:latin typeface="PT Serif"/>
              <a:ea typeface="PT Serif"/>
              <a:cs typeface="PT Serif"/>
              <a:sym typeface="PT Serif"/>
            </a:endParaRPr>
          </a:p>
          <a:p>
            <a:pPr marL="0" lvl="0" indent="0" algn="l" rtl="0">
              <a:spcBef>
                <a:spcPts val="600"/>
              </a:spcBef>
              <a:spcAft>
                <a:spcPts val="0"/>
              </a:spcAft>
              <a:buNone/>
            </a:pPr>
            <a:endParaRPr dirty="0">
              <a:solidFill>
                <a:schemeClr val="dk1"/>
              </a:solidFill>
              <a:latin typeface="PT Serif"/>
              <a:ea typeface="PT Serif"/>
              <a:cs typeface="PT Serif"/>
              <a:sym typeface="PT Serif"/>
            </a:endParaRPr>
          </a:p>
        </p:txBody>
      </p:sp>
      <p:sp>
        <p:nvSpPr>
          <p:cNvPr id="12" name="Google Shape;64;p12">
            <a:extLst>
              <a:ext uri="{FF2B5EF4-FFF2-40B4-BE49-F238E27FC236}">
                <a16:creationId xmlns:a16="http://schemas.microsoft.com/office/drawing/2014/main" id="{1599A321-F1DA-4E86-B673-8C5830EC94EA}"/>
              </a:ext>
            </a:extLst>
          </p:cNvPr>
          <p:cNvSpPr txBox="1"/>
          <p:nvPr/>
        </p:nvSpPr>
        <p:spPr>
          <a:xfrm>
            <a:off x="1654016" y="1867110"/>
            <a:ext cx="1701671" cy="450286"/>
          </a:xfrm>
          <a:prstGeom prst="rect">
            <a:avLst/>
          </a:prstGeom>
          <a:noFill/>
          <a:ln>
            <a:noFill/>
          </a:ln>
        </p:spPr>
        <p:txBody>
          <a:bodyPr spcFirstLastPara="1" wrap="square" lIns="91425" tIns="91425" rIns="91425" bIns="91425" anchor="t" anchorCtr="0">
            <a:noAutofit/>
          </a:bodyPr>
          <a:lstStyle/>
          <a:p>
            <a:pPr marL="0" lvl="0" indent="0" algn="l" rtl="0">
              <a:spcAft>
                <a:spcPts val="0"/>
              </a:spcAft>
              <a:buClr>
                <a:schemeClr val="dk1"/>
              </a:buClr>
              <a:buSzPts val="1100"/>
              <a:buFont typeface="Arial"/>
              <a:buNone/>
            </a:pPr>
            <a:r>
              <a:rPr lang="en-US" sz="2000" dirty="0">
                <a:solidFill>
                  <a:schemeClr val="tx1"/>
                </a:solidFill>
                <a:latin typeface="PT Serif" panose="020A0603040505020204" pitchFamily="18" charset="0"/>
                <a:sym typeface="PT Serif"/>
              </a:rPr>
              <a:t>Language</a:t>
            </a:r>
          </a:p>
        </p:txBody>
      </p:sp>
      <p:sp>
        <p:nvSpPr>
          <p:cNvPr id="24" name="TextBox 23">
            <a:extLst>
              <a:ext uri="{FF2B5EF4-FFF2-40B4-BE49-F238E27FC236}">
                <a16:creationId xmlns:a16="http://schemas.microsoft.com/office/drawing/2014/main" id="{FEDC1753-F70A-4AF8-A3ED-7D23A8A84E70}"/>
              </a:ext>
            </a:extLst>
          </p:cNvPr>
          <p:cNvSpPr txBox="1"/>
          <p:nvPr/>
        </p:nvSpPr>
        <p:spPr>
          <a:xfrm>
            <a:off x="4248893" y="1889129"/>
            <a:ext cx="1383733" cy="400110"/>
          </a:xfrm>
          <a:prstGeom prst="rect">
            <a:avLst/>
          </a:prstGeom>
          <a:noFill/>
        </p:spPr>
        <p:txBody>
          <a:bodyPr wrap="square">
            <a:spAutoFit/>
          </a:bodyPr>
          <a:lstStyle/>
          <a:p>
            <a:r>
              <a:rPr lang="en-US" sz="2000" dirty="0">
                <a:solidFill>
                  <a:srgbClr val="3F3239"/>
                </a:solidFill>
                <a:latin typeface="PT Serif" panose="020A0603040505020204" pitchFamily="18" charset="0"/>
              </a:rPr>
              <a:t>Traditions</a:t>
            </a:r>
            <a:endParaRPr lang="en-GB" dirty="0">
              <a:solidFill>
                <a:srgbClr val="3F3239"/>
              </a:solidFill>
              <a:latin typeface="PT Serif" panose="020A0603040505020204" pitchFamily="18" charset="0"/>
            </a:endParaRPr>
          </a:p>
        </p:txBody>
      </p:sp>
      <p:sp>
        <p:nvSpPr>
          <p:cNvPr id="26" name="TextBox 25">
            <a:extLst>
              <a:ext uri="{FF2B5EF4-FFF2-40B4-BE49-F238E27FC236}">
                <a16:creationId xmlns:a16="http://schemas.microsoft.com/office/drawing/2014/main" id="{4833B391-109A-40E0-9517-B09024ADBB5A}"/>
              </a:ext>
            </a:extLst>
          </p:cNvPr>
          <p:cNvSpPr txBox="1"/>
          <p:nvPr/>
        </p:nvSpPr>
        <p:spPr>
          <a:xfrm>
            <a:off x="6886591" y="1873870"/>
            <a:ext cx="1877579" cy="400110"/>
          </a:xfrm>
          <a:prstGeom prst="rect">
            <a:avLst/>
          </a:prstGeom>
          <a:noFill/>
        </p:spPr>
        <p:txBody>
          <a:bodyPr wrap="square">
            <a:spAutoFit/>
          </a:bodyPr>
          <a:lstStyle/>
          <a:p>
            <a:r>
              <a:rPr lang="en-US" sz="2000" dirty="0">
                <a:latin typeface="PT Serif" panose="020A0603040505020204" pitchFamily="18" charset="0"/>
              </a:rPr>
              <a:t>Monuments</a:t>
            </a:r>
            <a:endParaRPr lang="en-GB" sz="1200" dirty="0">
              <a:latin typeface="PT Serif" panose="020A0603040505020204" pitchFamily="18" charset="0"/>
            </a:endParaRPr>
          </a:p>
        </p:txBody>
      </p:sp>
      <p:sp>
        <p:nvSpPr>
          <p:cNvPr id="36" name="TextBox 35">
            <a:extLst>
              <a:ext uri="{FF2B5EF4-FFF2-40B4-BE49-F238E27FC236}">
                <a16:creationId xmlns:a16="http://schemas.microsoft.com/office/drawing/2014/main" id="{F150D140-5E7F-4128-88F2-1B1DD2A8E981}"/>
              </a:ext>
            </a:extLst>
          </p:cNvPr>
          <p:cNvSpPr txBox="1"/>
          <p:nvPr/>
        </p:nvSpPr>
        <p:spPr>
          <a:xfrm>
            <a:off x="1629857" y="3387901"/>
            <a:ext cx="1509599" cy="400110"/>
          </a:xfrm>
          <a:prstGeom prst="rect">
            <a:avLst/>
          </a:prstGeom>
          <a:noFill/>
        </p:spPr>
        <p:txBody>
          <a:bodyPr wrap="square">
            <a:spAutoFit/>
          </a:bodyPr>
          <a:lstStyle/>
          <a:p>
            <a:r>
              <a:rPr lang="en-US" sz="2000" dirty="0">
                <a:solidFill>
                  <a:schemeClr val="tx1"/>
                </a:solidFill>
                <a:latin typeface="PT Serif" panose="020A0603040505020204" pitchFamily="18" charset="0"/>
                <a:sym typeface="PT Serif"/>
              </a:rPr>
              <a:t>History</a:t>
            </a:r>
            <a:endParaRPr lang="en-GB" sz="2000" dirty="0"/>
          </a:p>
        </p:txBody>
      </p:sp>
      <p:sp>
        <p:nvSpPr>
          <p:cNvPr id="38" name="TextBox 37">
            <a:extLst>
              <a:ext uri="{FF2B5EF4-FFF2-40B4-BE49-F238E27FC236}">
                <a16:creationId xmlns:a16="http://schemas.microsoft.com/office/drawing/2014/main" id="{BF012F1F-58A5-4710-8DB6-EC61124AAA2F}"/>
              </a:ext>
            </a:extLst>
          </p:cNvPr>
          <p:cNvSpPr txBox="1"/>
          <p:nvPr/>
        </p:nvSpPr>
        <p:spPr>
          <a:xfrm>
            <a:off x="4212146" y="3387901"/>
            <a:ext cx="1636794" cy="400110"/>
          </a:xfrm>
          <a:prstGeom prst="rect">
            <a:avLst/>
          </a:prstGeom>
          <a:noFill/>
        </p:spPr>
        <p:txBody>
          <a:bodyPr wrap="square">
            <a:spAutoFit/>
          </a:bodyPr>
          <a:lstStyle/>
          <a:p>
            <a:r>
              <a:rPr lang="en-US" sz="2000" dirty="0">
                <a:solidFill>
                  <a:schemeClr val="tx1"/>
                </a:solidFill>
                <a:latin typeface="PT Serif" panose="020A0603040505020204" pitchFamily="18" charset="0"/>
                <a:sym typeface="PT Serif"/>
              </a:rPr>
              <a:t>Cuisine</a:t>
            </a:r>
            <a:endParaRPr lang="en-GB" sz="1200" dirty="0"/>
          </a:p>
        </p:txBody>
      </p:sp>
      <p:sp>
        <p:nvSpPr>
          <p:cNvPr id="40" name="TextBox 39">
            <a:extLst>
              <a:ext uri="{FF2B5EF4-FFF2-40B4-BE49-F238E27FC236}">
                <a16:creationId xmlns:a16="http://schemas.microsoft.com/office/drawing/2014/main" id="{0DC1AAFA-82C5-49C1-9F41-EDC75791BB7C}"/>
              </a:ext>
            </a:extLst>
          </p:cNvPr>
          <p:cNvSpPr txBox="1"/>
          <p:nvPr/>
        </p:nvSpPr>
        <p:spPr>
          <a:xfrm>
            <a:off x="6909166" y="3095770"/>
            <a:ext cx="1877579" cy="707886"/>
          </a:xfrm>
          <a:prstGeom prst="rect">
            <a:avLst/>
          </a:prstGeom>
          <a:noFill/>
        </p:spPr>
        <p:txBody>
          <a:bodyPr wrap="square">
            <a:spAutoFit/>
          </a:bodyPr>
          <a:lstStyle/>
          <a:p>
            <a:r>
              <a:rPr lang="en-US" sz="2000" dirty="0">
                <a:solidFill>
                  <a:schemeClr val="tx1"/>
                </a:solidFill>
                <a:latin typeface="PT Serif" panose="020A0603040505020204" pitchFamily="18" charset="0"/>
                <a:sym typeface="PT Serif"/>
              </a:rPr>
              <a:t>Gabija </a:t>
            </a:r>
            <a:endParaRPr lang="en-GB" sz="2000" dirty="0">
              <a:solidFill>
                <a:schemeClr val="tx1"/>
              </a:solidFill>
              <a:latin typeface="PT Serif" panose="020A0603040505020204" pitchFamily="18" charset="0"/>
              <a:sym typeface="PT Serif"/>
            </a:endParaRPr>
          </a:p>
          <a:p>
            <a:r>
              <a:rPr lang="en-GB" sz="2000" dirty="0">
                <a:solidFill>
                  <a:schemeClr val="tx1"/>
                </a:solidFill>
                <a:latin typeface="PT Serif" panose="020A0603040505020204" pitchFamily="18" charset="0"/>
                <a:sym typeface="PT Serif"/>
              </a:rPr>
              <a:t>gymnasium</a:t>
            </a:r>
            <a:endParaRPr lang="en-US" sz="2000" dirty="0">
              <a:solidFill>
                <a:schemeClr val="tx1"/>
              </a:solidFill>
              <a:latin typeface="PT Serif" panose="020A0603040505020204" pitchFamily="18" charset="0"/>
              <a:sym typeface="PT Serif"/>
            </a:endParaRPr>
          </a:p>
        </p:txBody>
      </p:sp>
      <p:cxnSp>
        <p:nvCxnSpPr>
          <p:cNvPr id="45" name="Straight Connector 44">
            <a:extLst>
              <a:ext uri="{FF2B5EF4-FFF2-40B4-BE49-F238E27FC236}">
                <a16:creationId xmlns:a16="http://schemas.microsoft.com/office/drawing/2014/main" id="{84AE8437-BD48-434E-B608-5C9862CDCB78}"/>
              </a:ext>
            </a:extLst>
          </p:cNvPr>
          <p:cNvCxnSpPr>
            <a:cxnSpLocks/>
          </p:cNvCxnSpPr>
          <p:nvPr/>
        </p:nvCxnSpPr>
        <p:spPr>
          <a:xfrm>
            <a:off x="1595206" y="1171848"/>
            <a:ext cx="15534" cy="33665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C1DDB0-B4CB-4F75-9F6E-2B568D303556}"/>
              </a:ext>
            </a:extLst>
          </p:cNvPr>
          <p:cNvCxnSpPr/>
          <p:nvPr/>
        </p:nvCxnSpPr>
        <p:spPr>
          <a:xfrm>
            <a:off x="0" y="2350794"/>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8B7EF2-7D7A-48ED-A270-3DEDC15EAA30}"/>
              </a:ext>
            </a:extLst>
          </p:cNvPr>
          <p:cNvCxnSpPr>
            <a:cxnSpLocks/>
          </p:cNvCxnSpPr>
          <p:nvPr/>
        </p:nvCxnSpPr>
        <p:spPr>
          <a:xfrm>
            <a:off x="0" y="3825483"/>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7DC1A2A-AEEA-4EDE-94C4-F45177E6D586}"/>
              </a:ext>
            </a:extLst>
          </p:cNvPr>
          <p:cNvCxnSpPr>
            <a:cxnSpLocks/>
          </p:cNvCxnSpPr>
          <p:nvPr/>
        </p:nvCxnSpPr>
        <p:spPr>
          <a:xfrm>
            <a:off x="4156911" y="1171848"/>
            <a:ext cx="15534" cy="33665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CD93090-6B3A-4F4D-9A8B-4EBBD6306541}"/>
              </a:ext>
            </a:extLst>
          </p:cNvPr>
          <p:cNvCxnSpPr>
            <a:cxnSpLocks/>
          </p:cNvCxnSpPr>
          <p:nvPr/>
        </p:nvCxnSpPr>
        <p:spPr>
          <a:xfrm>
            <a:off x="6874515" y="1171848"/>
            <a:ext cx="15534" cy="33665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pic>
        <p:nvPicPr>
          <p:cNvPr id="1026" name="Picture 2" descr="Gediminas&amp;#39; Tower | Go Vilnius">
            <a:extLst>
              <a:ext uri="{FF2B5EF4-FFF2-40B4-BE49-F238E27FC236}">
                <a16:creationId xmlns:a16="http://schemas.microsoft.com/office/drawing/2014/main" id="{5BD95EF0-84D4-4EE6-AFAA-C3C4994373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07" b="4145"/>
          <a:stretch/>
        </p:blipFill>
        <p:spPr bwMode="auto">
          <a:xfrm>
            <a:off x="-1" y="0"/>
            <a:ext cx="9144001" cy="5143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887EAA-FEBF-40E7-8B1A-B832D0752279}"/>
              </a:ext>
            </a:extLst>
          </p:cNvPr>
          <p:cNvSpPr txBox="1"/>
          <p:nvPr/>
        </p:nvSpPr>
        <p:spPr>
          <a:xfrm>
            <a:off x="6874779" y="265561"/>
            <a:ext cx="2101442" cy="338554"/>
          </a:xfrm>
          <a:prstGeom prst="rect">
            <a:avLst/>
          </a:prstGeom>
          <a:noFill/>
        </p:spPr>
        <p:txBody>
          <a:bodyPr wrap="square">
            <a:spAutoFit/>
          </a:bodyPr>
          <a:lstStyle/>
          <a:p>
            <a:r>
              <a:rPr lang="en-US" sz="1600" i="1" dirty="0">
                <a:solidFill>
                  <a:schemeClr val="tx2"/>
                </a:solidFill>
                <a:latin typeface="PT Serif" panose="020A0603040505020204" pitchFamily="18" charset="0"/>
                <a:sym typeface="PT Serif"/>
              </a:rPr>
              <a:t>GEDIMINAS TOWER</a:t>
            </a:r>
            <a:endParaRPr lang="en-GB" sz="1600" dirty="0">
              <a:solidFill>
                <a:schemeClr val="tx2"/>
              </a:solidFill>
            </a:endParaRPr>
          </a:p>
        </p:txBody>
      </p:sp>
    </p:spTree>
    <p:extLst>
      <p:ext uri="{BB962C8B-B14F-4D97-AF65-F5344CB8AC3E}">
        <p14:creationId xmlns:p14="http://schemas.microsoft.com/office/powerpoint/2010/main" val="4009082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5382F-5535-4756-A4A9-6B2AF14B391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pic>
        <p:nvPicPr>
          <p:cNvPr id="6152" name="Picture 8" descr="Konstitucijos prospektas - MadeinVilnius.lt - Vilniaus naujienų dienoraštis">
            <a:extLst>
              <a:ext uri="{FF2B5EF4-FFF2-40B4-BE49-F238E27FC236}">
                <a16:creationId xmlns:a16="http://schemas.microsoft.com/office/drawing/2014/main" id="{C1E79831-E270-4C74-A19C-EBB28E511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1" b="9317"/>
          <a:stretch/>
        </p:blipFill>
        <p:spPr bwMode="auto">
          <a:xfrm>
            <a:off x="0" y="0"/>
            <a:ext cx="9144000" cy="51434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CF3301-E0A6-40B3-94E6-8AA56863A250}"/>
              </a:ext>
            </a:extLst>
          </p:cNvPr>
          <p:cNvSpPr txBox="1"/>
          <p:nvPr/>
        </p:nvSpPr>
        <p:spPr>
          <a:xfrm>
            <a:off x="6329494" y="173282"/>
            <a:ext cx="2560350" cy="338554"/>
          </a:xfrm>
          <a:prstGeom prst="rect">
            <a:avLst/>
          </a:prstGeom>
          <a:noFill/>
        </p:spPr>
        <p:txBody>
          <a:bodyPr wrap="square">
            <a:spAutoFit/>
          </a:bodyPr>
          <a:lstStyle/>
          <a:p>
            <a:r>
              <a:rPr lang="en-GB" sz="1600" i="1" dirty="0">
                <a:solidFill>
                  <a:schemeClr val="accent4">
                    <a:lumMod val="25000"/>
                  </a:schemeClr>
                </a:solidFill>
                <a:latin typeface="PT Serif" panose="020A0603040505020204" pitchFamily="18" charset="0"/>
              </a:rPr>
              <a:t>CONSTITUTION AVENUE</a:t>
            </a:r>
            <a:endParaRPr lang="en-GB" sz="1600" dirty="0">
              <a:solidFill>
                <a:schemeClr val="accent4">
                  <a:lumMod val="25000"/>
                </a:schemeClr>
              </a:solidFill>
            </a:endParaRPr>
          </a:p>
        </p:txBody>
      </p:sp>
    </p:spTree>
    <p:extLst>
      <p:ext uri="{BB962C8B-B14F-4D97-AF65-F5344CB8AC3E}">
        <p14:creationId xmlns:p14="http://schemas.microsoft.com/office/powerpoint/2010/main" val="139984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866FA-B22C-4213-93E2-46E163B1057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pic>
        <p:nvPicPr>
          <p:cNvPr id="7176" name="Picture 8" descr="Exploring Vilnius on foot: 23 new walking routes - EN.DELFI">
            <a:extLst>
              <a:ext uri="{FF2B5EF4-FFF2-40B4-BE49-F238E27FC236}">
                <a16:creationId xmlns:a16="http://schemas.microsoft.com/office/drawing/2014/main" id="{E99E8D32-3535-422A-8036-EB08BBF30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1" b="11087"/>
          <a:stretch/>
        </p:blipFill>
        <p:spPr bwMode="auto">
          <a:xfrm>
            <a:off x="0" y="0"/>
            <a:ext cx="9144000" cy="5143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B69288-8659-45EC-9C07-3BE199F9BC5C}"/>
              </a:ext>
            </a:extLst>
          </p:cNvPr>
          <p:cNvSpPr txBox="1"/>
          <p:nvPr/>
        </p:nvSpPr>
        <p:spPr>
          <a:xfrm>
            <a:off x="381699" y="198065"/>
            <a:ext cx="4572000" cy="461665"/>
          </a:xfrm>
          <a:prstGeom prst="rect">
            <a:avLst/>
          </a:prstGeom>
          <a:noFill/>
        </p:spPr>
        <p:txBody>
          <a:bodyPr wrap="square">
            <a:spAutoFit/>
          </a:bodyPr>
          <a:lstStyle/>
          <a:p>
            <a:r>
              <a:rPr lang="en-GB" sz="2400" b="1" dirty="0">
                <a:solidFill>
                  <a:schemeClr val="tx2"/>
                </a:solidFill>
                <a:latin typeface="PT Serif" panose="020A0603040505020204" pitchFamily="18" charset="0"/>
              </a:rPr>
              <a:t> </a:t>
            </a:r>
            <a:endParaRPr lang="en-GB" sz="2400" dirty="0"/>
          </a:p>
        </p:txBody>
      </p:sp>
      <p:sp>
        <p:nvSpPr>
          <p:cNvPr id="6" name="TextBox 5">
            <a:extLst>
              <a:ext uri="{FF2B5EF4-FFF2-40B4-BE49-F238E27FC236}">
                <a16:creationId xmlns:a16="http://schemas.microsoft.com/office/drawing/2014/main" id="{943A108E-A4D9-4D36-914A-C95C433D43C0}"/>
              </a:ext>
            </a:extLst>
          </p:cNvPr>
          <p:cNvSpPr txBox="1"/>
          <p:nvPr/>
        </p:nvSpPr>
        <p:spPr>
          <a:xfrm>
            <a:off x="7728358" y="90343"/>
            <a:ext cx="1264640" cy="338554"/>
          </a:xfrm>
          <a:prstGeom prst="rect">
            <a:avLst/>
          </a:prstGeom>
          <a:noFill/>
        </p:spPr>
        <p:txBody>
          <a:bodyPr wrap="square">
            <a:spAutoFit/>
          </a:bodyPr>
          <a:lstStyle/>
          <a:p>
            <a:r>
              <a:rPr lang="en-US" sz="1600" i="1" dirty="0">
                <a:solidFill>
                  <a:schemeClr val="tx2"/>
                </a:solidFill>
                <a:latin typeface="PT Serif" panose="020A0603040505020204" pitchFamily="18" charset="0"/>
              </a:rPr>
              <a:t>O</a:t>
            </a:r>
            <a:r>
              <a:rPr lang="en-GB" sz="1600" i="1" dirty="0">
                <a:solidFill>
                  <a:schemeClr val="tx2"/>
                </a:solidFill>
                <a:latin typeface="PT Serif" panose="020A0603040505020204" pitchFamily="18" charset="0"/>
              </a:rPr>
              <a:t>LD TOWN</a:t>
            </a:r>
            <a:endParaRPr lang="en-GB" sz="1600" dirty="0">
              <a:solidFill>
                <a:schemeClr val="tx2"/>
              </a:solidFill>
            </a:endParaRPr>
          </a:p>
        </p:txBody>
      </p:sp>
    </p:spTree>
    <p:extLst>
      <p:ext uri="{BB962C8B-B14F-4D97-AF65-F5344CB8AC3E}">
        <p14:creationId xmlns:p14="http://schemas.microsoft.com/office/powerpoint/2010/main" val="307928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pic>
        <p:nvPicPr>
          <p:cNvPr id="3" name="Picture 2" descr="Cathedral Square – Walkable Vilnius">
            <a:extLst>
              <a:ext uri="{FF2B5EF4-FFF2-40B4-BE49-F238E27FC236}">
                <a16:creationId xmlns:a16="http://schemas.microsoft.com/office/drawing/2014/main" id="{53C71039-1E54-40E8-A3C7-E33738B9D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D4CACA-867F-4F2F-8F75-D9355C25B9C5}"/>
              </a:ext>
            </a:extLst>
          </p:cNvPr>
          <p:cNvSpPr txBox="1"/>
          <p:nvPr/>
        </p:nvSpPr>
        <p:spPr>
          <a:xfrm>
            <a:off x="6633205" y="215227"/>
            <a:ext cx="2695353" cy="338554"/>
          </a:xfrm>
          <a:prstGeom prst="rect">
            <a:avLst/>
          </a:prstGeom>
          <a:noFill/>
        </p:spPr>
        <p:txBody>
          <a:bodyPr wrap="square">
            <a:spAutoFit/>
          </a:bodyPr>
          <a:lstStyle/>
          <a:p>
            <a:r>
              <a:rPr lang="en-US" sz="1600" b="0" i="1" dirty="0">
                <a:solidFill>
                  <a:schemeClr val="bg1"/>
                </a:solidFill>
                <a:latin typeface="PT Serif" panose="020A0603040505020204" pitchFamily="18" charset="0"/>
                <a:sym typeface="PT Serif"/>
              </a:rPr>
              <a:t>CATHEDRAL SQUARE</a:t>
            </a:r>
            <a:endParaRPr lang="en-GB" sz="1600" dirty="0">
              <a:solidFill>
                <a:schemeClr val="bg1"/>
              </a:solidFill>
            </a:endParaRPr>
          </a:p>
        </p:txBody>
      </p:sp>
    </p:spTree>
    <p:extLst>
      <p:ext uri="{BB962C8B-B14F-4D97-AF65-F5344CB8AC3E}">
        <p14:creationId xmlns:p14="http://schemas.microsoft.com/office/powerpoint/2010/main" val="726663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pic>
        <p:nvPicPr>
          <p:cNvPr id="4" name="Picture 3">
            <a:extLst>
              <a:ext uri="{FF2B5EF4-FFF2-40B4-BE49-F238E27FC236}">
                <a16:creationId xmlns:a16="http://schemas.microsoft.com/office/drawing/2014/main" id="{1D0295FC-E476-433D-B1A8-6B1086BD4861}"/>
              </a:ext>
            </a:extLst>
          </p:cNvPr>
          <p:cNvPicPr>
            <a:picLocks noChangeAspect="1"/>
          </p:cNvPicPr>
          <p:nvPr/>
        </p:nvPicPr>
        <p:blipFill>
          <a:blip r:embed="rId2"/>
          <a:stretch>
            <a:fillRect/>
          </a:stretch>
        </p:blipFill>
        <p:spPr>
          <a:xfrm>
            <a:off x="0" y="-1"/>
            <a:ext cx="9144000" cy="5143451"/>
          </a:xfrm>
          <a:prstGeom prst="rect">
            <a:avLst/>
          </a:prstGeom>
        </p:spPr>
      </p:pic>
      <p:sp>
        <p:nvSpPr>
          <p:cNvPr id="5" name="TextBox 4">
            <a:extLst>
              <a:ext uri="{FF2B5EF4-FFF2-40B4-BE49-F238E27FC236}">
                <a16:creationId xmlns:a16="http://schemas.microsoft.com/office/drawing/2014/main" id="{D985BF01-1686-457B-ACFB-377FBB7AB17A}"/>
              </a:ext>
            </a:extLst>
          </p:cNvPr>
          <p:cNvSpPr txBox="1"/>
          <p:nvPr/>
        </p:nvSpPr>
        <p:spPr>
          <a:xfrm>
            <a:off x="6209561" y="97782"/>
            <a:ext cx="2011650" cy="338554"/>
          </a:xfrm>
          <a:prstGeom prst="rect">
            <a:avLst/>
          </a:prstGeom>
          <a:noFill/>
        </p:spPr>
        <p:txBody>
          <a:bodyPr wrap="square">
            <a:spAutoFit/>
          </a:bodyPr>
          <a:lstStyle/>
          <a:p>
            <a:r>
              <a:rPr lang="en-US" sz="1600" i="1" dirty="0">
                <a:solidFill>
                  <a:srgbClr val="3F3239"/>
                </a:solidFill>
                <a:latin typeface="PT Serif" panose="020A0603040505020204" pitchFamily="18" charset="0"/>
                <a:sym typeface="PT Serif"/>
              </a:rPr>
              <a:t>HILL OF CROSSES</a:t>
            </a:r>
            <a:endParaRPr lang="en-GB" sz="1600" dirty="0">
              <a:solidFill>
                <a:srgbClr val="3F3239"/>
              </a:solidFill>
            </a:endParaRPr>
          </a:p>
        </p:txBody>
      </p:sp>
    </p:spTree>
    <p:extLst>
      <p:ext uri="{BB962C8B-B14F-4D97-AF65-F5344CB8AC3E}">
        <p14:creationId xmlns:p14="http://schemas.microsoft.com/office/powerpoint/2010/main" val="3971785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pic>
        <p:nvPicPr>
          <p:cNvPr id="5122" name="Picture 2">
            <a:extLst>
              <a:ext uri="{FF2B5EF4-FFF2-40B4-BE49-F238E27FC236}">
                <a16:creationId xmlns:a16="http://schemas.microsoft.com/office/drawing/2014/main" id="{DCCCD337-1C2A-41E8-A316-CBF122A8E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D75B85-DE10-488D-8473-53E470EF80DB}"/>
              </a:ext>
            </a:extLst>
          </p:cNvPr>
          <p:cNvSpPr txBox="1"/>
          <p:nvPr/>
        </p:nvSpPr>
        <p:spPr>
          <a:xfrm>
            <a:off x="6304327" y="383007"/>
            <a:ext cx="2560350" cy="338554"/>
          </a:xfrm>
          <a:prstGeom prst="rect">
            <a:avLst/>
          </a:prstGeom>
          <a:noFill/>
        </p:spPr>
        <p:txBody>
          <a:bodyPr wrap="square">
            <a:spAutoFit/>
          </a:bodyPr>
          <a:lstStyle/>
          <a:p>
            <a:r>
              <a:rPr lang="en-US" sz="1600" i="1" dirty="0">
                <a:solidFill>
                  <a:schemeClr val="bg1"/>
                </a:solidFill>
                <a:latin typeface="PT Serif" panose="020A0603040505020204" pitchFamily="18" charset="0"/>
                <a:sym typeface="PT Serif"/>
              </a:rPr>
              <a:t>CHURCH OF SAINT ANNE</a:t>
            </a:r>
            <a:endParaRPr lang="en-GB" sz="1600" dirty="0"/>
          </a:p>
        </p:txBody>
      </p:sp>
    </p:spTree>
    <p:extLst>
      <p:ext uri="{BB962C8B-B14F-4D97-AF65-F5344CB8AC3E}">
        <p14:creationId xmlns:p14="http://schemas.microsoft.com/office/powerpoint/2010/main" val="1136630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659221" y="2582192"/>
            <a:ext cx="4731480" cy="7507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0" i="1" dirty="0">
                <a:solidFill>
                  <a:srgbClr val="6C5C65"/>
                </a:solidFill>
                <a:latin typeface="PT Serif" panose="020A0603040505020204" pitchFamily="18" charset="0"/>
                <a:sym typeface="PT Serif"/>
              </a:rPr>
              <a:t>GABIJA GYMNASIUM</a:t>
            </a:r>
            <a:endParaRPr b="0" i="1" dirty="0">
              <a:solidFill>
                <a:srgbClr val="6C5C65"/>
              </a:solidFill>
            </a:endParaRPr>
          </a:p>
        </p:txBody>
      </p:sp>
      <p:sp>
        <p:nvSpPr>
          <p:cNvPr id="82" name="Google Shape;82;p14"/>
          <p:cNvSpPr txBox="1">
            <a:spLocks noGrp="1"/>
          </p:cNvSpPr>
          <p:nvPr>
            <p:ph type="subTitle" idx="1"/>
          </p:nvPr>
        </p:nvSpPr>
        <p:spPr>
          <a:xfrm>
            <a:off x="1493240" y="2102038"/>
            <a:ext cx="897709" cy="7716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i="0" dirty="0">
                <a:solidFill>
                  <a:schemeClr val="tx2"/>
                </a:solidFill>
              </a:rPr>
              <a:t>06</a:t>
            </a:r>
          </a:p>
        </p:txBody>
      </p:sp>
      <p:pic>
        <p:nvPicPr>
          <p:cNvPr id="4" name="Picture 3" descr="Logo&#10;&#10;Description automatically generated">
            <a:extLst>
              <a:ext uri="{FF2B5EF4-FFF2-40B4-BE49-F238E27FC236}">
                <a16:creationId xmlns:a16="http://schemas.microsoft.com/office/drawing/2014/main" id="{AFAEEAAE-AFB7-4BF8-AB9B-85C683C8A78E}"/>
              </a:ext>
            </a:extLst>
          </p:cNvPr>
          <p:cNvPicPr>
            <a:picLocks noChangeAspect="1"/>
          </p:cNvPicPr>
          <p:nvPr/>
        </p:nvPicPr>
        <p:blipFill rotWithShape="1">
          <a:blip r:embed="rId3"/>
          <a:srcRect l="16962" t="6617" r="12153" b="6007"/>
          <a:stretch/>
        </p:blipFill>
        <p:spPr>
          <a:xfrm>
            <a:off x="6048462" y="99050"/>
            <a:ext cx="2684477" cy="2483142"/>
          </a:xfrm>
          <a:prstGeom prst="rect">
            <a:avLst/>
          </a:prstGeom>
        </p:spPr>
      </p:pic>
    </p:spTree>
    <p:extLst>
      <p:ext uri="{BB962C8B-B14F-4D97-AF65-F5344CB8AC3E}">
        <p14:creationId xmlns:p14="http://schemas.microsoft.com/office/powerpoint/2010/main" val="3769895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9" name="TextBox 8">
            <a:extLst>
              <a:ext uri="{FF2B5EF4-FFF2-40B4-BE49-F238E27FC236}">
                <a16:creationId xmlns:a16="http://schemas.microsoft.com/office/drawing/2014/main" id="{61BEC9E1-EE08-49B5-BDD2-4E634F8AE2E4}"/>
              </a:ext>
            </a:extLst>
          </p:cNvPr>
          <p:cNvSpPr txBox="1"/>
          <p:nvPr/>
        </p:nvSpPr>
        <p:spPr>
          <a:xfrm>
            <a:off x="804100" y="618770"/>
            <a:ext cx="7535800" cy="338554"/>
          </a:xfrm>
          <a:prstGeom prst="rect">
            <a:avLst/>
          </a:prstGeom>
          <a:noFill/>
        </p:spPr>
        <p:txBody>
          <a:bodyPr wrap="square">
            <a:spAutoFit/>
          </a:bodyPr>
          <a:lstStyle/>
          <a:p>
            <a:r>
              <a:rPr lang="en-GB" sz="1600" dirty="0">
                <a:latin typeface="PT Serif" panose="020A0603040505020204" pitchFamily="18" charset="0"/>
              </a:rPr>
              <a:t>The school started its activities in 1989 as the 62nd secondary school in Vilnius.</a:t>
            </a:r>
          </a:p>
        </p:txBody>
      </p:sp>
      <p:sp>
        <p:nvSpPr>
          <p:cNvPr id="11" name="TextBox 10">
            <a:extLst>
              <a:ext uri="{FF2B5EF4-FFF2-40B4-BE49-F238E27FC236}">
                <a16:creationId xmlns:a16="http://schemas.microsoft.com/office/drawing/2014/main" id="{F9C10BF2-D6BD-42EF-B3A1-28D2B6351270}"/>
              </a:ext>
            </a:extLst>
          </p:cNvPr>
          <p:cNvSpPr txBox="1"/>
          <p:nvPr/>
        </p:nvSpPr>
        <p:spPr>
          <a:xfrm>
            <a:off x="928692" y="1126601"/>
            <a:ext cx="7149908" cy="584775"/>
          </a:xfrm>
          <a:prstGeom prst="rect">
            <a:avLst/>
          </a:prstGeom>
          <a:noFill/>
        </p:spPr>
        <p:txBody>
          <a:bodyPr wrap="square">
            <a:spAutoFit/>
          </a:bodyPr>
          <a:lstStyle/>
          <a:p>
            <a:r>
              <a:rPr lang="en-GB" sz="1600" dirty="0">
                <a:latin typeface="PT Serif" panose="020A0603040505020204" pitchFamily="18" charset="0"/>
              </a:rPr>
              <a:t>In 1993, school was renamed as Gabija gymnasium which obliged and obliges human warmth and light, creative volatile thought and scientific wisdom.</a:t>
            </a:r>
          </a:p>
        </p:txBody>
      </p:sp>
      <p:pic>
        <p:nvPicPr>
          <p:cNvPr id="6152" name="Picture 8" descr="Už vėlavimą baudžiami moksleiviai piktinasi: primena sovietmetį ar „lagerį“  | 15min.lt">
            <a:extLst>
              <a:ext uri="{FF2B5EF4-FFF2-40B4-BE49-F238E27FC236}">
                <a16:creationId xmlns:a16="http://schemas.microsoft.com/office/drawing/2014/main" id="{9415C8B2-1178-4678-BB16-66A65F98A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23" y="1946706"/>
            <a:ext cx="3851723" cy="256781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Vilniaus Gabijos gimnazija - » IMG_2517">
            <a:extLst>
              <a:ext uri="{FF2B5EF4-FFF2-40B4-BE49-F238E27FC236}">
                <a16:creationId xmlns:a16="http://schemas.microsoft.com/office/drawing/2014/main" id="{66AB3303-F3BD-495D-8C8B-A21F9113D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46707"/>
            <a:ext cx="3851723" cy="256781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1DC4AA01-BB97-4748-BEF3-CC2FB0EB07D4}"/>
              </a:ext>
            </a:extLst>
          </p:cNvPr>
          <p:cNvCxnSpPr/>
          <p:nvPr/>
        </p:nvCxnSpPr>
        <p:spPr>
          <a:xfrm>
            <a:off x="0" y="957324"/>
            <a:ext cx="24160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226BE7-1903-4597-BE9F-D03F11272FCD}"/>
              </a:ext>
            </a:extLst>
          </p:cNvPr>
          <p:cNvCxnSpPr/>
          <p:nvPr/>
        </p:nvCxnSpPr>
        <p:spPr>
          <a:xfrm>
            <a:off x="6727971" y="1713753"/>
            <a:ext cx="24160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10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182"/>
        <p:cNvGrpSpPr/>
        <p:nvPr/>
      </p:nvGrpSpPr>
      <p:grpSpPr>
        <a:xfrm>
          <a:off x="0" y="0"/>
          <a:ext cx="0" cy="0"/>
          <a:chOff x="0" y="0"/>
          <a:chExt cx="0" cy="0"/>
        </a:xfrm>
      </p:grpSpPr>
      <p:sp>
        <p:nvSpPr>
          <p:cNvPr id="184" name="Google Shape;184;p24"/>
          <p:cNvSpPr txBox="1">
            <a:spLocks noGrp="1"/>
          </p:cNvSpPr>
          <p:nvPr>
            <p:ph type="title"/>
          </p:nvPr>
        </p:nvSpPr>
        <p:spPr>
          <a:xfrm>
            <a:off x="2318100" y="113175"/>
            <a:ext cx="45078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3">
                    <a:lumMod val="75000"/>
                  </a:schemeClr>
                </a:solidFill>
                <a:latin typeface="PT Serif" panose="020A0603040505020204" pitchFamily="18" charset="0"/>
              </a:rPr>
              <a:t>LITHUANIA</a:t>
            </a:r>
            <a:endParaRPr sz="2000" dirty="0">
              <a:solidFill>
                <a:schemeClr val="accent3">
                  <a:lumMod val="75000"/>
                </a:schemeClr>
              </a:solidFill>
              <a:latin typeface="PT Serif" panose="020A0603040505020204" pitchFamily="18" charset="0"/>
            </a:endParaRPr>
          </a:p>
        </p:txBody>
      </p:sp>
      <p:sp>
        <p:nvSpPr>
          <p:cNvPr id="192" name="Google Shape;192;p2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4100" name="Picture 4" descr="Capital punishment in Lithuania - Wikipedia">
            <a:extLst>
              <a:ext uri="{FF2B5EF4-FFF2-40B4-BE49-F238E27FC236}">
                <a16:creationId xmlns:a16="http://schemas.microsoft.com/office/drawing/2014/main" id="{622C0841-81EA-420F-8013-843E52E2E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 t="2418" r="4200" b="2416"/>
          <a:stretch/>
        </p:blipFill>
        <p:spPr bwMode="auto">
          <a:xfrm>
            <a:off x="335560" y="1035738"/>
            <a:ext cx="4062810" cy="37141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7C1A638-FB76-40F8-BAFD-A9A6E1C78D69}"/>
              </a:ext>
            </a:extLst>
          </p:cNvPr>
          <p:cNvSpPr txBox="1"/>
          <p:nvPr/>
        </p:nvSpPr>
        <p:spPr>
          <a:xfrm>
            <a:off x="4745632" y="1282858"/>
            <a:ext cx="3875315" cy="3154710"/>
          </a:xfrm>
          <a:prstGeom prst="rect">
            <a:avLst/>
          </a:prstGeom>
          <a:noFill/>
        </p:spPr>
        <p:txBody>
          <a:bodyPr wrap="square">
            <a:spAutoFit/>
          </a:bodyPr>
          <a:lstStyle/>
          <a:p>
            <a:pPr marL="0" lvl="0" indent="0" algn="l" rtl="0">
              <a:spcBef>
                <a:spcPts val="600"/>
              </a:spcBef>
              <a:spcAft>
                <a:spcPts val="0"/>
              </a:spcAft>
              <a:buNone/>
            </a:pPr>
            <a:r>
              <a:rPr lang="en-GB" b="1" dirty="0">
                <a:latin typeface="PT Serif" panose="020A0603040505020204" pitchFamily="18" charset="0"/>
                <a:ea typeface="Montserrat"/>
                <a:cs typeface="Montserrat"/>
                <a:sym typeface="Montserrat"/>
              </a:rPr>
              <a:t>CAPITAL: </a:t>
            </a:r>
            <a:r>
              <a:rPr lang="en-GB" dirty="0">
                <a:latin typeface="PT Serif" panose="020A0603040505020204" pitchFamily="18" charset="0"/>
                <a:ea typeface="Montserrat"/>
                <a:cs typeface="Montserrat"/>
                <a:sym typeface="Montserrat"/>
              </a:rPr>
              <a:t>Vilnius</a:t>
            </a:r>
          </a:p>
          <a:p>
            <a:pPr algn="l">
              <a:spcBef>
                <a:spcPts val="600"/>
              </a:spcBef>
            </a:pPr>
            <a:r>
              <a:rPr lang="en-GB" b="1" dirty="0">
                <a:latin typeface="PT Serif" panose="020A0603040505020204" pitchFamily="18" charset="0"/>
              </a:rPr>
              <a:t>AREA: </a:t>
            </a:r>
            <a:r>
              <a:rPr lang="en-GB" dirty="0">
                <a:latin typeface="PT Serif" panose="020A0603040505020204" pitchFamily="18" charset="0"/>
              </a:rPr>
              <a:t>65,300 km²</a:t>
            </a:r>
          </a:p>
          <a:p>
            <a:pPr>
              <a:spcBef>
                <a:spcPts val="600"/>
              </a:spcBef>
            </a:pPr>
            <a:r>
              <a:rPr lang="en-US" b="1" noProof="1">
                <a:latin typeface="PT Serif" panose="020A0603040505020204" pitchFamily="18" charset="0"/>
              </a:rPr>
              <a:t>POPULATION: </a:t>
            </a:r>
            <a:r>
              <a:rPr lang="en-US" noProof="1">
                <a:latin typeface="PT Serif" panose="020A0603040505020204" pitchFamily="18" charset="0"/>
              </a:rPr>
              <a:t>2,784,279 (2021)</a:t>
            </a:r>
          </a:p>
          <a:p>
            <a:pPr>
              <a:spcBef>
                <a:spcPts val="600"/>
              </a:spcBef>
            </a:pPr>
            <a:r>
              <a:rPr lang="en-US" b="1" noProof="1">
                <a:latin typeface="PT Serif" panose="020A0603040505020204" pitchFamily="18" charset="0"/>
              </a:rPr>
              <a:t>OFFICIAL LANGUAGE: </a:t>
            </a:r>
            <a:r>
              <a:rPr lang="en-US" noProof="1">
                <a:latin typeface="PT Serif" panose="020A0603040505020204" pitchFamily="18" charset="0"/>
              </a:rPr>
              <a:t>Lithuanian</a:t>
            </a:r>
          </a:p>
          <a:p>
            <a:pPr>
              <a:spcBef>
                <a:spcPts val="600"/>
              </a:spcBef>
            </a:pPr>
            <a:r>
              <a:rPr lang="en-US" b="1" noProof="1">
                <a:latin typeface="PT Serif" panose="020A0603040505020204" pitchFamily="18" charset="0"/>
              </a:rPr>
              <a:t>CURRENCY: </a:t>
            </a:r>
            <a:r>
              <a:rPr lang="en-US" noProof="1">
                <a:latin typeface="PT Serif" panose="020A0603040505020204" pitchFamily="18" charset="0"/>
              </a:rPr>
              <a:t>Euro</a:t>
            </a:r>
          </a:p>
          <a:p>
            <a:pPr>
              <a:spcBef>
                <a:spcPts val="600"/>
              </a:spcBef>
            </a:pPr>
            <a:r>
              <a:rPr lang="en-GB" b="1" dirty="0">
                <a:latin typeface="PT Serif" panose="020A0603040505020204" pitchFamily="18" charset="0"/>
              </a:rPr>
              <a:t>PRESIDENT: </a:t>
            </a:r>
            <a:r>
              <a:rPr lang="en-GB" dirty="0">
                <a:latin typeface="PT Serif" panose="020A0603040505020204" pitchFamily="18" charset="0"/>
              </a:rPr>
              <a:t>Gitanas </a:t>
            </a:r>
            <a:r>
              <a:rPr lang="lt-LT" noProof="1">
                <a:latin typeface="PT Serif" panose="020A0603040505020204" pitchFamily="18" charset="0"/>
              </a:rPr>
              <a:t>Nausėda</a:t>
            </a:r>
            <a:endParaRPr lang="en-US" noProof="1">
              <a:latin typeface="PT Serif" panose="020A0603040505020204" pitchFamily="18" charset="0"/>
            </a:endParaRPr>
          </a:p>
          <a:p>
            <a:pPr>
              <a:spcBef>
                <a:spcPts val="600"/>
              </a:spcBef>
            </a:pPr>
            <a:r>
              <a:rPr lang="en-US" b="1" noProof="1">
                <a:latin typeface="PT Serif" panose="020A0603040505020204" pitchFamily="18" charset="0"/>
              </a:rPr>
              <a:t>RELIGION: </a:t>
            </a:r>
            <a:r>
              <a:rPr lang="en-US" noProof="1">
                <a:latin typeface="PT Serif" panose="020A0603040505020204" pitchFamily="18" charset="0"/>
              </a:rPr>
              <a:t>Christianity (93%)</a:t>
            </a:r>
          </a:p>
          <a:p>
            <a:pPr>
              <a:spcBef>
                <a:spcPts val="600"/>
              </a:spcBef>
            </a:pPr>
            <a:r>
              <a:rPr lang="en-US" b="1" noProof="1">
                <a:latin typeface="PT Serif" panose="020A0603040505020204" pitchFamily="18" charset="0"/>
              </a:rPr>
              <a:t>NEIGHBORING COUNTRIES: </a:t>
            </a:r>
            <a:r>
              <a:rPr lang="en-US" noProof="1">
                <a:latin typeface="PT Serif" panose="020A0603040505020204" pitchFamily="18" charset="0"/>
              </a:rPr>
              <a:t>Latvia, Poland, Belarus and Russia</a:t>
            </a:r>
          </a:p>
          <a:p>
            <a:pPr>
              <a:spcBef>
                <a:spcPts val="600"/>
              </a:spcBef>
            </a:pPr>
            <a:r>
              <a:rPr lang="en-US" b="1" noProof="1">
                <a:latin typeface="PT Serif" panose="020A0603040505020204" pitchFamily="18" charset="0"/>
              </a:rPr>
              <a:t>NATO: </a:t>
            </a:r>
            <a:r>
              <a:rPr lang="en-US" noProof="1">
                <a:latin typeface="PT Serif" panose="020A0603040505020204" pitchFamily="18" charset="0"/>
              </a:rPr>
              <a:t>since 2004</a:t>
            </a:r>
          </a:p>
          <a:p>
            <a:pPr>
              <a:spcBef>
                <a:spcPts val="600"/>
              </a:spcBef>
            </a:pPr>
            <a:r>
              <a:rPr lang="en-US" b="1" noProof="1">
                <a:latin typeface="PT Serif" panose="020A0603040505020204" pitchFamily="18" charset="0"/>
              </a:rPr>
              <a:t>EUROPEAN UNION: </a:t>
            </a:r>
            <a:r>
              <a:rPr lang="en-US" noProof="1">
                <a:latin typeface="PT Serif" panose="020A0603040505020204" pitchFamily="18" charset="0"/>
              </a:rPr>
              <a:t>since 2004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DADF"/>
        </a:solidFill>
        <a:effectLst/>
      </p:bgPr>
    </p:bg>
    <p:spTree>
      <p:nvGrpSpPr>
        <p:cNvPr id="1" name="Shape 135"/>
        <p:cNvGrpSpPr/>
        <p:nvPr/>
      </p:nvGrpSpPr>
      <p:grpSpPr>
        <a:xfrm>
          <a:off x="0" y="0"/>
          <a:ext cx="0" cy="0"/>
          <a:chOff x="0" y="0"/>
          <a:chExt cx="0" cy="0"/>
        </a:xfrm>
      </p:grpSpPr>
      <p:sp>
        <p:nvSpPr>
          <p:cNvPr id="137" name="Google Shape;137;p18"/>
          <p:cNvSpPr txBox="1">
            <a:spLocks noGrp="1"/>
          </p:cNvSpPr>
          <p:nvPr>
            <p:ph type="title"/>
          </p:nvPr>
        </p:nvSpPr>
        <p:spPr>
          <a:xfrm>
            <a:off x="2318100" y="332074"/>
            <a:ext cx="4507800" cy="857400"/>
          </a:xfrm>
          <a:prstGeom prst="rect">
            <a:avLst/>
          </a:prstGeom>
        </p:spPr>
        <p:txBody>
          <a:bodyPr spcFirstLastPara="1" wrap="square" lIns="91425" tIns="91425" rIns="91425" bIns="91425" anchor="ctr" anchorCtr="0">
            <a:noAutofit/>
          </a:bodyPr>
          <a:lstStyle/>
          <a:p>
            <a:pPr algn="ctr"/>
            <a:r>
              <a:rPr lang="en" sz="3200" dirty="0">
                <a:solidFill>
                  <a:schemeClr val="accent3">
                    <a:lumMod val="75000"/>
                  </a:schemeClr>
                </a:solidFill>
                <a:latin typeface="PT Serif" panose="020A0603040505020204" pitchFamily="18" charset="0"/>
                <a:sym typeface="PT Serif"/>
              </a:rPr>
              <a:t>LITHUANIA’S FLAG AND COAT OF ARMS</a:t>
            </a:r>
            <a:endParaRPr lang="en-GB" sz="3200" dirty="0">
              <a:solidFill>
                <a:schemeClr val="accent3">
                  <a:lumMod val="75000"/>
                </a:schemeClr>
              </a:solidFill>
              <a:latin typeface="PT Serif" panose="020A0603040505020204" pitchFamily="18" charset="0"/>
            </a:endParaRPr>
          </a:p>
        </p:txBody>
      </p:sp>
      <p:sp>
        <p:nvSpPr>
          <p:cNvPr id="139" name="Google Shape;139;p18"/>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pic>
        <p:nvPicPr>
          <p:cNvPr id="8" name="Picture 2" descr="Flag of Lithuania - Wikipedia">
            <a:extLst>
              <a:ext uri="{FF2B5EF4-FFF2-40B4-BE49-F238E27FC236}">
                <a16:creationId xmlns:a16="http://schemas.microsoft.com/office/drawing/2014/main" id="{30F4A017-70EF-4E2F-8408-57F03C3E5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54" y="1663797"/>
            <a:ext cx="4178600" cy="2792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at of arms of Lithuania - Wikipedia">
            <a:extLst>
              <a:ext uri="{FF2B5EF4-FFF2-40B4-BE49-F238E27FC236}">
                <a16:creationId xmlns:a16="http://schemas.microsoft.com/office/drawing/2014/main" id="{596ACC91-3B2E-4394-B335-618DB9F2C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311" y="1663797"/>
            <a:ext cx="2673177" cy="2792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516523" y="2582192"/>
            <a:ext cx="6568669" cy="7507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0" i="1" dirty="0">
                <a:solidFill>
                  <a:srgbClr val="6C5C65"/>
                </a:solidFill>
                <a:latin typeface="PT Serif" panose="020A0603040505020204" pitchFamily="18" charset="0"/>
                <a:sym typeface="PT Serif"/>
              </a:rPr>
              <a:t>LITHUANIAN LANGUAGE</a:t>
            </a:r>
            <a:endParaRPr b="0" i="1" dirty="0">
              <a:solidFill>
                <a:srgbClr val="6C5C65"/>
              </a:solidFill>
            </a:endParaRPr>
          </a:p>
        </p:txBody>
      </p:sp>
      <p:sp>
        <p:nvSpPr>
          <p:cNvPr id="82" name="Google Shape;82;p14"/>
          <p:cNvSpPr txBox="1">
            <a:spLocks noGrp="1"/>
          </p:cNvSpPr>
          <p:nvPr>
            <p:ph type="subTitle" idx="1"/>
          </p:nvPr>
        </p:nvSpPr>
        <p:spPr>
          <a:xfrm>
            <a:off x="1493240" y="2110427"/>
            <a:ext cx="897709" cy="7716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i="0" dirty="0">
                <a:solidFill>
                  <a:schemeClr val="tx2"/>
                </a:solidFill>
              </a:rPr>
              <a:t>01</a:t>
            </a:r>
          </a:p>
        </p:txBody>
      </p:sp>
    </p:spTree>
    <p:extLst>
      <p:ext uri="{BB962C8B-B14F-4D97-AF65-F5344CB8AC3E}">
        <p14:creationId xmlns:p14="http://schemas.microsoft.com/office/powerpoint/2010/main" val="28519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a:xfrm>
            <a:off x="4297649" y="4749851"/>
            <a:ext cx="941851" cy="393600"/>
          </a:xfrm>
        </p:spPr>
        <p:txBody>
          <a:bodyPr/>
          <a:lstStyle/>
          <a:p>
            <a:pPr marL="0" lvl="0" indent="0" algn="ctr" rtl="0">
              <a:spcBef>
                <a:spcPts val="0"/>
              </a:spcBef>
              <a:spcAft>
                <a:spcPts val="0"/>
              </a:spcAft>
              <a:buNone/>
            </a:pPr>
            <a:fld id="{00000000-1234-1234-1234-123412341234}" type="slidenum">
              <a:rPr lang="en" sz="1800" smtClean="0">
                <a:latin typeface="PT Serif" panose="020A0603040505020204" pitchFamily="18" charset="0"/>
              </a:rPr>
              <a:t>6</a:t>
            </a:fld>
            <a:endParaRPr lang="en" sz="1800">
              <a:latin typeface="PT Serif" panose="020A0603040505020204" pitchFamily="18" charset="0"/>
            </a:endParaRPr>
          </a:p>
        </p:txBody>
      </p:sp>
      <p:sp>
        <p:nvSpPr>
          <p:cNvPr id="6" name="TextBox 5">
            <a:extLst>
              <a:ext uri="{FF2B5EF4-FFF2-40B4-BE49-F238E27FC236}">
                <a16:creationId xmlns:a16="http://schemas.microsoft.com/office/drawing/2014/main" id="{3CC1E6BF-F58A-4403-A670-DB11F3648EF4}"/>
              </a:ext>
            </a:extLst>
          </p:cNvPr>
          <p:cNvSpPr txBox="1"/>
          <p:nvPr/>
        </p:nvSpPr>
        <p:spPr>
          <a:xfrm>
            <a:off x="931535" y="3341180"/>
            <a:ext cx="7214175" cy="738664"/>
          </a:xfrm>
          <a:prstGeom prst="rect">
            <a:avLst/>
          </a:prstGeom>
          <a:noFill/>
        </p:spPr>
        <p:txBody>
          <a:bodyPr wrap="square">
            <a:spAutoFit/>
          </a:bodyPr>
          <a:lstStyle/>
          <a:p>
            <a:pPr algn="just"/>
            <a:r>
              <a:rPr lang="en-GB" i="1" dirty="0">
                <a:solidFill>
                  <a:schemeClr val="accent1">
                    <a:lumMod val="75000"/>
                  </a:schemeClr>
                </a:solidFill>
                <a:latin typeface="PT Serif" panose="020A0603040505020204" pitchFamily="18" charset="0"/>
              </a:rPr>
              <a:t>LETTER „Ė“</a:t>
            </a:r>
            <a:endParaRPr lang="en-US" i="1" dirty="0">
              <a:solidFill>
                <a:schemeClr val="accent1">
                  <a:lumMod val="75000"/>
                </a:schemeClr>
              </a:solidFill>
              <a:latin typeface="PT Serif" panose="020A0603040505020204" pitchFamily="18" charset="0"/>
            </a:endParaRPr>
          </a:p>
          <a:p>
            <a:pPr algn="just"/>
            <a:r>
              <a:rPr lang="lt-LT" b="0" i="0" dirty="0">
                <a:solidFill>
                  <a:srgbClr val="000000"/>
                </a:solidFill>
                <a:latin typeface="PT Serif" panose="020A0603040505020204" pitchFamily="18" charset="0"/>
              </a:rPr>
              <a:t>Lithuanians</a:t>
            </a:r>
            <a:r>
              <a:rPr lang="en-GB" b="0" i="0" dirty="0">
                <a:solidFill>
                  <a:srgbClr val="000000"/>
                </a:solidFill>
                <a:latin typeface="PT Serif" panose="020A0603040505020204" pitchFamily="18" charset="0"/>
              </a:rPr>
              <a:t> also have a letter</a:t>
            </a:r>
            <a:r>
              <a:rPr lang="lt-LT" dirty="0">
                <a:latin typeface="PT Serif" panose="020A0603040505020204" pitchFamily="18" charset="0"/>
              </a:rPr>
              <a:t> </a:t>
            </a:r>
            <a:r>
              <a:rPr lang="lt-LT" b="0" i="0" dirty="0">
                <a:solidFill>
                  <a:srgbClr val="000000"/>
                </a:solidFill>
                <a:latin typeface="PT Serif" panose="020A0603040505020204" pitchFamily="18" charset="0"/>
              </a:rPr>
              <a:t>„</a:t>
            </a:r>
            <a:r>
              <a:rPr lang="en-GB" b="0" i="0" dirty="0">
                <a:solidFill>
                  <a:srgbClr val="000000"/>
                </a:solidFill>
                <a:latin typeface="PT Serif" panose="020A0603040505020204" pitchFamily="18" charset="0"/>
              </a:rPr>
              <a:t>ė</a:t>
            </a:r>
            <a:r>
              <a:rPr lang="lt-LT" dirty="0">
                <a:latin typeface="PT Serif" panose="020A0603040505020204" pitchFamily="18" charset="0"/>
              </a:rPr>
              <a:t>“</a:t>
            </a:r>
            <a:r>
              <a:rPr lang="en-GB" b="0" i="0" dirty="0">
                <a:solidFill>
                  <a:srgbClr val="000000"/>
                </a:solidFill>
                <a:latin typeface="PT Serif" panose="020A0603040505020204" pitchFamily="18" charset="0"/>
              </a:rPr>
              <a:t> that does not exist in any other language. This letter is a symbol of femininity, because it is used at the end of women’s names.</a:t>
            </a:r>
            <a:endParaRPr lang="en-GB" dirty="0">
              <a:latin typeface="PT Serif" panose="020A0603040505020204" pitchFamily="18" charset="0"/>
            </a:endParaRPr>
          </a:p>
        </p:txBody>
      </p:sp>
      <p:sp>
        <p:nvSpPr>
          <p:cNvPr id="7" name="TextBox 6">
            <a:extLst>
              <a:ext uri="{FF2B5EF4-FFF2-40B4-BE49-F238E27FC236}">
                <a16:creationId xmlns:a16="http://schemas.microsoft.com/office/drawing/2014/main" id="{8C5C899E-606C-49F7-8526-539C43D8B322}"/>
              </a:ext>
            </a:extLst>
          </p:cNvPr>
          <p:cNvSpPr txBox="1"/>
          <p:nvPr/>
        </p:nvSpPr>
        <p:spPr>
          <a:xfrm>
            <a:off x="1987141" y="283827"/>
            <a:ext cx="5169718" cy="584775"/>
          </a:xfrm>
          <a:prstGeom prst="rect">
            <a:avLst/>
          </a:prstGeom>
          <a:noFill/>
        </p:spPr>
        <p:txBody>
          <a:bodyPr wrap="square">
            <a:spAutoFit/>
          </a:bodyPr>
          <a:lstStyle/>
          <a:p>
            <a:r>
              <a:rPr lang="lt-LT" sz="3200" b="1" dirty="0">
                <a:solidFill>
                  <a:schemeClr val="accent3">
                    <a:lumMod val="75000"/>
                  </a:schemeClr>
                </a:solidFill>
                <a:latin typeface="PT Serif" panose="020A0603040505020204" pitchFamily="18" charset="0"/>
                <a:sym typeface="Montserrat"/>
              </a:rPr>
              <a:t>LITHUANIAN LANGUAGE</a:t>
            </a:r>
            <a:endParaRPr lang="en-GB" sz="3200" b="1" dirty="0">
              <a:solidFill>
                <a:schemeClr val="accent3">
                  <a:lumMod val="75000"/>
                </a:schemeClr>
              </a:solidFill>
              <a:latin typeface="PT Serif" panose="020A0603040505020204" pitchFamily="18" charset="0"/>
              <a:sym typeface="Montserrat"/>
            </a:endParaRPr>
          </a:p>
        </p:txBody>
      </p:sp>
      <p:cxnSp>
        <p:nvCxnSpPr>
          <p:cNvPr id="9" name="Straight Connector 8">
            <a:extLst>
              <a:ext uri="{FF2B5EF4-FFF2-40B4-BE49-F238E27FC236}">
                <a16:creationId xmlns:a16="http://schemas.microsoft.com/office/drawing/2014/main" id="{C38DD4F2-B06E-47A6-A69A-C0756BADDA13}"/>
              </a:ext>
            </a:extLst>
          </p:cNvPr>
          <p:cNvCxnSpPr>
            <a:cxnSpLocks/>
          </p:cNvCxnSpPr>
          <p:nvPr/>
        </p:nvCxnSpPr>
        <p:spPr>
          <a:xfrm flipH="1">
            <a:off x="0" y="524245"/>
            <a:ext cx="171279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AA7A2-7CC6-4689-9CEE-BC07B215C6CC}"/>
              </a:ext>
            </a:extLst>
          </p:cNvPr>
          <p:cNvCxnSpPr>
            <a:cxnSpLocks/>
          </p:cNvCxnSpPr>
          <p:nvPr/>
        </p:nvCxnSpPr>
        <p:spPr>
          <a:xfrm flipH="1">
            <a:off x="7431210" y="520459"/>
            <a:ext cx="171279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09BCFD-2AA0-4B73-82D0-5A2C7C26318C}"/>
              </a:ext>
            </a:extLst>
          </p:cNvPr>
          <p:cNvSpPr txBox="1"/>
          <p:nvPr/>
        </p:nvSpPr>
        <p:spPr>
          <a:xfrm>
            <a:off x="931535" y="1605234"/>
            <a:ext cx="7214175" cy="954107"/>
          </a:xfrm>
          <a:prstGeom prst="rect">
            <a:avLst/>
          </a:prstGeom>
          <a:noFill/>
        </p:spPr>
        <p:txBody>
          <a:bodyPr wrap="square">
            <a:spAutoFit/>
          </a:bodyPr>
          <a:lstStyle/>
          <a:p>
            <a:pPr algn="just"/>
            <a:r>
              <a:rPr lang="en-GB" i="1" dirty="0">
                <a:solidFill>
                  <a:schemeClr val="accent1">
                    <a:lumMod val="75000"/>
                  </a:schemeClr>
                </a:solidFill>
                <a:latin typeface="PT Serif" panose="020A0603040505020204" pitchFamily="18" charset="0"/>
              </a:rPr>
              <a:t>MANY WORDS ARE SIMILAR TO SANSKRIT</a:t>
            </a:r>
          </a:p>
          <a:p>
            <a:pPr algn="just"/>
            <a:r>
              <a:rPr lang="en-GB" dirty="0">
                <a:latin typeface="PT Serif" panose="020A0603040505020204" pitchFamily="18" charset="0"/>
              </a:rPr>
              <a:t>Lithuanian belongs to the Baltic group of the Indo-European family of languages. It is one of the oldest spoken languages in the world and even has words which cognate in Sanskrit. </a:t>
            </a:r>
          </a:p>
        </p:txBody>
      </p:sp>
      <p:sp>
        <p:nvSpPr>
          <p:cNvPr id="3" name="Rectangle 2">
            <a:extLst>
              <a:ext uri="{FF2B5EF4-FFF2-40B4-BE49-F238E27FC236}">
                <a16:creationId xmlns:a16="http://schemas.microsoft.com/office/drawing/2014/main" id="{66C7B926-54CA-4884-9421-4326861C43D6}"/>
              </a:ext>
            </a:extLst>
          </p:cNvPr>
          <p:cNvSpPr/>
          <p:nvPr/>
        </p:nvSpPr>
        <p:spPr>
          <a:xfrm>
            <a:off x="856393" y="1323893"/>
            <a:ext cx="7356072" cy="14662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BB26661-FBAD-4FF6-A90F-78FC8B41B22B}"/>
              </a:ext>
            </a:extLst>
          </p:cNvPr>
          <p:cNvSpPr/>
          <p:nvPr/>
        </p:nvSpPr>
        <p:spPr>
          <a:xfrm>
            <a:off x="856393" y="3057181"/>
            <a:ext cx="7356072" cy="13066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1375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4" name="TextBox 3">
            <a:extLst>
              <a:ext uri="{FF2B5EF4-FFF2-40B4-BE49-F238E27FC236}">
                <a16:creationId xmlns:a16="http://schemas.microsoft.com/office/drawing/2014/main" id="{F9F2122E-89F0-4B5B-A8D0-56B76EB8811B}"/>
              </a:ext>
            </a:extLst>
          </p:cNvPr>
          <p:cNvSpPr txBox="1"/>
          <p:nvPr/>
        </p:nvSpPr>
        <p:spPr>
          <a:xfrm>
            <a:off x="927774" y="705720"/>
            <a:ext cx="7178881" cy="954107"/>
          </a:xfrm>
          <a:prstGeom prst="rect">
            <a:avLst/>
          </a:prstGeom>
          <a:noFill/>
        </p:spPr>
        <p:txBody>
          <a:bodyPr wrap="square">
            <a:spAutoFit/>
          </a:bodyPr>
          <a:lstStyle/>
          <a:p>
            <a:pPr algn="just"/>
            <a:r>
              <a:rPr lang="en-GB" i="1" dirty="0">
                <a:solidFill>
                  <a:schemeClr val="accent1">
                    <a:lumMod val="75000"/>
                  </a:schemeClr>
                </a:solidFill>
                <a:latin typeface="PT Serif" panose="020A0603040505020204" pitchFamily="18" charset="0"/>
              </a:rPr>
              <a:t>LITHUANIAN DIALECTS</a:t>
            </a:r>
          </a:p>
          <a:p>
            <a:pPr algn="just"/>
            <a:r>
              <a:rPr lang="en-GB" dirty="0">
                <a:latin typeface="PT Serif" panose="020A0603040505020204" pitchFamily="18" charset="0"/>
              </a:rPr>
              <a:t>Traditional Lithuanian dialects can be divided into two main groups: Lowland and Highland. These two dialects are so different that a Lowlander cannot easily communicate with an east or south Highlander unless they speak standard Lithuanian. </a:t>
            </a:r>
          </a:p>
        </p:txBody>
      </p:sp>
      <p:sp>
        <p:nvSpPr>
          <p:cNvPr id="8" name="TextBox 7">
            <a:extLst>
              <a:ext uri="{FF2B5EF4-FFF2-40B4-BE49-F238E27FC236}">
                <a16:creationId xmlns:a16="http://schemas.microsoft.com/office/drawing/2014/main" id="{CCABF7E7-FEC6-47C7-B78B-DDD6ADD7776C}"/>
              </a:ext>
            </a:extLst>
          </p:cNvPr>
          <p:cNvSpPr txBox="1"/>
          <p:nvPr/>
        </p:nvSpPr>
        <p:spPr>
          <a:xfrm>
            <a:off x="927774" y="2608461"/>
            <a:ext cx="4151503" cy="1815882"/>
          </a:xfrm>
          <a:prstGeom prst="rect">
            <a:avLst/>
          </a:prstGeom>
          <a:noFill/>
        </p:spPr>
        <p:txBody>
          <a:bodyPr wrap="square">
            <a:spAutoFit/>
          </a:bodyPr>
          <a:lstStyle/>
          <a:p>
            <a:pPr algn="just"/>
            <a:r>
              <a:rPr lang="en-GB" b="0" i="1" dirty="0">
                <a:solidFill>
                  <a:schemeClr val="accent1">
                    <a:lumMod val="75000"/>
                  </a:schemeClr>
                </a:solidFill>
                <a:effectLst/>
                <a:latin typeface="PT Serif" panose="020A0603040505020204" pitchFamily="18" charset="0"/>
              </a:rPr>
              <a:t>INDO-EUROPEAN LANGUAGE</a:t>
            </a:r>
          </a:p>
          <a:p>
            <a:pPr algn="just"/>
            <a:r>
              <a:rPr lang="en-GB" b="0" i="0" dirty="0">
                <a:solidFill>
                  <a:srgbClr val="282829"/>
                </a:solidFill>
                <a:effectLst/>
                <a:latin typeface="PT Serif" panose="020A0603040505020204" pitchFamily="18" charset="0"/>
              </a:rPr>
              <a:t>Lithuanian is considered somewhat special because, due to historical circumstances, it is extremely conservative in respect to certain grammatical features. It is widely considered to be the best surviving representative of how Proto-Indo-European may have sounded like, and what its grammar could have been like.</a:t>
            </a:r>
            <a:endParaRPr lang="en-GB" dirty="0">
              <a:latin typeface="PT Serif" panose="020A0603040505020204" pitchFamily="18" charset="0"/>
            </a:endParaRPr>
          </a:p>
        </p:txBody>
      </p:sp>
      <p:cxnSp>
        <p:nvCxnSpPr>
          <p:cNvPr id="13" name="Straight Connector 12">
            <a:extLst>
              <a:ext uri="{FF2B5EF4-FFF2-40B4-BE49-F238E27FC236}">
                <a16:creationId xmlns:a16="http://schemas.microsoft.com/office/drawing/2014/main" id="{0E0BA22A-4187-45A7-AF43-2BF48A7059A3}"/>
              </a:ext>
            </a:extLst>
          </p:cNvPr>
          <p:cNvCxnSpPr>
            <a:cxnSpLocks/>
          </p:cNvCxnSpPr>
          <p:nvPr/>
        </p:nvCxnSpPr>
        <p:spPr>
          <a:xfrm flipV="1">
            <a:off x="402672" y="1"/>
            <a:ext cx="0" cy="514345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1B4C9F0-FEBA-4A4A-ACE5-8250F2077654}"/>
              </a:ext>
            </a:extLst>
          </p:cNvPr>
          <p:cNvSpPr/>
          <p:nvPr/>
        </p:nvSpPr>
        <p:spPr>
          <a:xfrm>
            <a:off x="893964" y="482624"/>
            <a:ext cx="7356072" cy="14087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76D481C-765F-4C09-B353-39486849502D}"/>
              </a:ext>
            </a:extLst>
          </p:cNvPr>
          <p:cNvSpPr/>
          <p:nvPr/>
        </p:nvSpPr>
        <p:spPr>
          <a:xfrm>
            <a:off x="893964" y="2282954"/>
            <a:ext cx="4219124" cy="246689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Map&#10;&#10;Description automatically generated">
            <a:extLst>
              <a:ext uri="{FF2B5EF4-FFF2-40B4-BE49-F238E27FC236}">
                <a16:creationId xmlns:a16="http://schemas.microsoft.com/office/drawing/2014/main" id="{3074D98A-2348-4CCB-B26D-260D57FA2B0A}"/>
              </a:ext>
            </a:extLst>
          </p:cNvPr>
          <p:cNvPicPr>
            <a:picLocks noChangeAspect="1"/>
          </p:cNvPicPr>
          <p:nvPr/>
        </p:nvPicPr>
        <p:blipFill>
          <a:blip r:embed="rId3">
            <a:duotone>
              <a:prstClr val="black"/>
              <a:schemeClr val="accent1">
                <a:tint val="45000"/>
                <a:satMod val="400000"/>
              </a:schemeClr>
            </a:duotone>
          </a:blip>
          <a:stretch>
            <a:fillRect/>
          </a:stretch>
        </p:blipFill>
        <p:spPr>
          <a:xfrm>
            <a:off x="5158541" y="1982916"/>
            <a:ext cx="3733979" cy="2997115"/>
          </a:xfrm>
          <a:prstGeom prst="rect">
            <a:avLst/>
          </a:prstGeom>
        </p:spPr>
      </p:pic>
    </p:spTree>
    <p:extLst>
      <p:ext uri="{BB962C8B-B14F-4D97-AF65-F5344CB8AC3E}">
        <p14:creationId xmlns:p14="http://schemas.microsoft.com/office/powerpoint/2010/main" val="425379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0C02B-61AC-42B6-8001-CABE22556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8" name="TextBox 7">
            <a:extLst>
              <a:ext uri="{FF2B5EF4-FFF2-40B4-BE49-F238E27FC236}">
                <a16:creationId xmlns:a16="http://schemas.microsoft.com/office/drawing/2014/main" id="{BC9E26DB-956D-4F2E-8689-59E609DC4706}"/>
              </a:ext>
            </a:extLst>
          </p:cNvPr>
          <p:cNvSpPr txBox="1"/>
          <p:nvPr/>
        </p:nvSpPr>
        <p:spPr>
          <a:xfrm>
            <a:off x="1512564" y="2285372"/>
            <a:ext cx="4626528" cy="523220"/>
          </a:xfrm>
          <a:prstGeom prst="rect">
            <a:avLst/>
          </a:prstGeom>
          <a:noFill/>
        </p:spPr>
        <p:txBody>
          <a:bodyPr wrap="square">
            <a:spAutoFit/>
          </a:bodyPr>
          <a:lstStyle/>
          <a:p>
            <a:pPr algn="l"/>
            <a:r>
              <a:rPr lang="lt-LT" u="sng" dirty="0">
                <a:solidFill>
                  <a:srgbClr val="1A0DAB"/>
                </a:solidFill>
                <a:latin typeface="arial" panose="020B0604020202020204" pitchFamily="34" charset="0"/>
                <a:hlinkClick r:id="rId2"/>
              </a:rPr>
              <a:t>  </a:t>
            </a:r>
          </a:p>
          <a:p>
            <a:pPr algn="l"/>
            <a:endParaRPr lang="en-GB" b="0" i="0" u="sng" dirty="0">
              <a:solidFill>
                <a:srgbClr val="1A0DAB"/>
              </a:solidFill>
              <a:effectLst/>
              <a:latin typeface="arial" panose="020B0604020202020204" pitchFamily="34" charset="0"/>
              <a:hlinkClick r:id="rId2"/>
            </a:endParaRPr>
          </a:p>
        </p:txBody>
      </p:sp>
      <p:sp>
        <p:nvSpPr>
          <p:cNvPr id="10" name="TextBox 9">
            <a:extLst>
              <a:ext uri="{FF2B5EF4-FFF2-40B4-BE49-F238E27FC236}">
                <a16:creationId xmlns:a16="http://schemas.microsoft.com/office/drawing/2014/main" id="{BBAFB213-D592-4461-A51F-FED53A2CB1AB}"/>
              </a:ext>
            </a:extLst>
          </p:cNvPr>
          <p:cNvSpPr txBox="1"/>
          <p:nvPr/>
        </p:nvSpPr>
        <p:spPr>
          <a:xfrm>
            <a:off x="118980" y="1219472"/>
            <a:ext cx="4626528" cy="523220"/>
          </a:xfrm>
          <a:prstGeom prst="rect">
            <a:avLst/>
          </a:prstGeom>
          <a:noFill/>
        </p:spPr>
        <p:txBody>
          <a:bodyPr wrap="square">
            <a:spAutoFit/>
          </a:bodyPr>
          <a:lstStyle/>
          <a:p>
            <a:r>
              <a:rPr lang="lt-LT" b="1" dirty="0">
                <a:solidFill>
                  <a:schemeClr val="accent1">
                    <a:lumMod val="75000"/>
                  </a:schemeClr>
                </a:solidFill>
                <a:latin typeface="PT Serif" panose="020A0603040505020204" pitchFamily="18" charset="0"/>
              </a:rPr>
              <a:t>Catechism of Martynas Mažvydas </a:t>
            </a:r>
            <a:r>
              <a:rPr lang="lt-LT" dirty="0">
                <a:solidFill>
                  <a:schemeClr val="tx1"/>
                </a:solidFill>
                <a:latin typeface="PT Serif" panose="020A0603040505020204" pitchFamily="18" charset="0"/>
              </a:rPr>
              <a:t>– </a:t>
            </a:r>
            <a:r>
              <a:rPr lang="en-GB" b="0" i="0" dirty="0">
                <a:solidFill>
                  <a:schemeClr val="tx1"/>
                </a:solidFill>
                <a:effectLst/>
                <a:latin typeface="PT Serif" panose="020A0603040505020204" pitchFamily="18" charset="0"/>
              </a:rPr>
              <a:t>is the first printed book in the Lithuanian language</a:t>
            </a:r>
            <a:r>
              <a:rPr lang="lt-LT" b="0" i="0" dirty="0">
                <a:solidFill>
                  <a:schemeClr val="tx1"/>
                </a:solidFill>
                <a:effectLst/>
                <a:latin typeface="PT Serif" panose="020A0603040505020204" pitchFamily="18" charset="0"/>
              </a:rPr>
              <a:t> in </a:t>
            </a:r>
            <a:r>
              <a:rPr lang="en-US" b="0" i="0" dirty="0">
                <a:solidFill>
                  <a:schemeClr val="tx1"/>
                </a:solidFill>
                <a:effectLst/>
                <a:latin typeface="PT Serif" panose="020A0603040505020204" pitchFamily="18" charset="0"/>
              </a:rPr>
              <a:t>1547.</a:t>
            </a:r>
            <a:endParaRPr lang="lt-LT" dirty="0">
              <a:solidFill>
                <a:schemeClr val="tx1"/>
              </a:solidFill>
              <a:latin typeface="PT Serif" panose="020A0603040505020204" pitchFamily="18" charset="0"/>
            </a:endParaRPr>
          </a:p>
        </p:txBody>
      </p:sp>
      <p:cxnSp>
        <p:nvCxnSpPr>
          <p:cNvPr id="9" name="Straight Connector 8">
            <a:extLst>
              <a:ext uri="{FF2B5EF4-FFF2-40B4-BE49-F238E27FC236}">
                <a16:creationId xmlns:a16="http://schemas.microsoft.com/office/drawing/2014/main" id="{A42630E4-A966-4B50-A256-EC8D8A285C91}"/>
              </a:ext>
            </a:extLst>
          </p:cNvPr>
          <p:cNvCxnSpPr/>
          <p:nvPr/>
        </p:nvCxnSpPr>
        <p:spPr>
          <a:xfrm>
            <a:off x="0" y="1801447"/>
            <a:ext cx="4018327"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katekizmas">
            <a:extLst>
              <a:ext uri="{FF2B5EF4-FFF2-40B4-BE49-F238E27FC236}">
                <a16:creationId xmlns:a16="http://schemas.microsoft.com/office/drawing/2014/main" id="{355BBCB7-B5DA-4C42-B493-733EFD83C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792" y="238887"/>
            <a:ext cx="3338009" cy="4783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tynas Mažvydas – Reformacija">
            <a:extLst>
              <a:ext uri="{FF2B5EF4-FFF2-40B4-BE49-F238E27FC236}">
                <a16:creationId xmlns:a16="http://schemas.microsoft.com/office/drawing/2014/main" id="{0EDB29BF-05A0-4EE8-A6C7-B8922E5A3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327" y="2402883"/>
            <a:ext cx="2619240" cy="261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9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2659221" y="2582192"/>
            <a:ext cx="2651010" cy="7507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0" i="1" dirty="0">
                <a:solidFill>
                  <a:srgbClr val="6C5C65"/>
                </a:solidFill>
                <a:latin typeface="PT Serif" panose="020A0603040505020204" pitchFamily="18" charset="0"/>
                <a:sym typeface="PT Serif"/>
              </a:rPr>
              <a:t>HISTORY</a:t>
            </a:r>
            <a:endParaRPr b="0" i="1" dirty="0">
              <a:solidFill>
                <a:srgbClr val="6C5C65"/>
              </a:solidFill>
            </a:endParaRPr>
          </a:p>
        </p:txBody>
      </p:sp>
      <p:sp>
        <p:nvSpPr>
          <p:cNvPr id="82" name="Google Shape;82;p14"/>
          <p:cNvSpPr txBox="1">
            <a:spLocks noGrp="1"/>
          </p:cNvSpPr>
          <p:nvPr>
            <p:ph type="subTitle" idx="1"/>
          </p:nvPr>
        </p:nvSpPr>
        <p:spPr>
          <a:xfrm>
            <a:off x="1493240" y="2118816"/>
            <a:ext cx="897709" cy="7716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i="0" dirty="0">
                <a:solidFill>
                  <a:schemeClr val="tx2"/>
                </a:solidFill>
              </a:rPr>
              <a:t>02</a:t>
            </a:r>
          </a:p>
        </p:txBody>
      </p:sp>
    </p:spTree>
    <p:extLst>
      <p:ext uri="{BB962C8B-B14F-4D97-AF65-F5344CB8AC3E}">
        <p14:creationId xmlns:p14="http://schemas.microsoft.com/office/powerpoint/2010/main" val="797620585"/>
      </p:ext>
    </p:extLst>
  </p:cSld>
  <p:clrMapOvr>
    <a:masterClrMapping/>
  </p:clrMapOvr>
</p:sld>
</file>

<file path=ppt/theme/theme1.xml><?xml version="1.0" encoding="utf-8"?>
<a:theme xmlns:a="http://schemas.openxmlformats.org/drawingml/2006/main" name="Beatrice template">
  <a:themeElements>
    <a:clrScheme name="Custom 347">
      <a:dk1>
        <a:srgbClr val="1D1D1B"/>
      </a:dk1>
      <a:lt1>
        <a:srgbClr val="F3EFEA"/>
      </a:lt1>
      <a:dk2>
        <a:srgbClr val="434343"/>
      </a:dk2>
      <a:lt2>
        <a:srgbClr val="FFFFFF"/>
      </a:lt2>
      <a:accent1>
        <a:srgbClr val="8F7B87"/>
      </a:accent1>
      <a:accent2>
        <a:srgbClr val="A797A1"/>
      </a:accent2>
      <a:accent3>
        <a:srgbClr val="C0B5BC"/>
      </a:accent3>
      <a:accent4>
        <a:srgbClr val="E4DDE1"/>
      </a:accent4>
      <a:accent5>
        <a:srgbClr val="EFECED"/>
      </a:accent5>
      <a:accent6>
        <a:srgbClr val="F3EFEA"/>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498</TotalTime>
  <Words>704</Words>
  <Application>Microsoft Office PowerPoint</Application>
  <PresentationFormat>On-screen Show (16:9)</PresentationFormat>
  <Paragraphs>101</Paragraphs>
  <Slides>27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Montserrat</vt:lpstr>
      <vt:lpstr>PT Serif</vt:lpstr>
      <vt:lpstr>Arial</vt:lpstr>
      <vt:lpstr>Beatrice template</vt:lpstr>
      <vt:lpstr>PowerPoint Presentation</vt:lpstr>
      <vt:lpstr>CONTENT</vt:lpstr>
      <vt:lpstr>LITHUANIA</vt:lpstr>
      <vt:lpstr>LITHUANIA’S FLAG AND COAT OF ARMS</vt:lpstr>
      <vt:lpstr>LITHUANIAN LANGUAGE</vt:lpstr>
      <vt:lpstr>PowerPoint Presentation</vt:lpstr>
      <vt:lpstr>PowerPoint Presentation</vt:lpstr>
      <vt:lpstr>PowerPoint Presentation</vt:lpstr>
      <vt:lpstr>HISTORY</vt:lpstr>
      <vt:lpstr>PowerPoint Presentation</vt:lpstr>
      <vt:lpstr>PowerPoint Presentation</vt:lpstr>
      <vt:lpstr>TRADITIONS</vt:lpstr>
      <vt:lpstr>PowerPoint Presentation</vt:lpstr>
      <vt:lpstr>PowerPoint Presentation</vt:lpstr>
      <vt:lpstr>PowerPoint Presentation</vt:lpstr>
      <vt:lpstr>CUISINE</vt:lpstr>
      <vt:lpstr>CUISINE</vt:lpstr>
      <vt:lpstr>MONUMENTS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GABIJA GYMNASIUM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dc:title>
  <cp:lastModifiedBy>Marius Žvinklis</cp:lastModifiedBy>
  <cp:revision>29</cp:revision>
  <dcterms:modified xsi:type="dcterms:W3CDTF">2021-12-10T20:19:15Z</dcterms:modified>
</cp:coreProperties>
</file>